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277" r:id="rId3"/>
    <p:sldId id="272" r:id="rId4"/>
    <p:sldId id="278" r:id="rId5"/>
    <p:sldId id="270" r:id="rId6"/>
    <p:sldId id="273" r:id="rId7"/>
    <p:sldId id="257" r:id="rId8"/>
    <p:sldId id="279" r:id="rId9"/>
    <p:sldId id="281" r:id="rId10"/>
    <p:sldId id="267" r:id="rId11"/>
    <p:sldId id="283" r:id="rId12"/>
    <p:sldId id="261" r:id="rId13"/>
    <p:sldId id="285" r:id="rId14"/>
    <p:sldId id="287" r:id="rId15"/>
    <p:sldId id="289" r:id="rId16"/>
    <p:sldId id="290" r:id="rId17"/>
    <p:sldId id="291" r:id="rId18"/>
    <p:sldId id="258" r:id="rId19"/>
    <p:sldId id="271" r:id="rId20"/>
    <p:sldId id="292"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7" autoAdjust="0"/>
    <p:restoredTop sz="69675" autoAdjust="0"/>
  </p:normalViewPr>
  <p:slideViewPr>
    <p:cSldViewPr snapToGrid="0" snapToObjects="1">
      <p:cViewPr varScale="1">
        <p:scale>
          <a:sx n="77" d="100"/>
          <a:sy n="77" d="100"/>
        </p:scale>
        <p:origin x="145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5E7DA-783A-4D25-9901-A1413FE3362C}" type="datetimeFigureOut">
              <a:rPr lang="en-GB" smtClean="0"/>
              <a:t>19/05/2020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CAEAB-45B7-496C-A65F-5B60E08667EA}" type="slidenum">
              <a:rPr lang="en-GB" smtClean="0"/>
              <a:t>‹#›</a:t>
            </a:fld>
            <a:endParaRPr lang="en-GB"/>
          </a:p>
        </p:txBody>
      </p:sp>
    </p:spTree>
    <p:extLst>
      <p:ext uri="{BB962C8B-B14F-4D97-AF65-F5344CB8AC3E}">
        <p14:creationId xmlns:p14="http://schemas.microsoft.com/office/powerpoint/2010/main" val="399170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inkuknow.co.uk/Support-Tools/Home-Activity-Workshee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promotional banners and images provided in this pack may </a:t>
            </a:r>
            <a:r>
              <a:rPr lang="en-GB" sz="1200" b="1" kern="1200" dirty="0">
                <a:solidFill>
                  <a:schemeClr val="tx1"/>
                </a:solidFill>
                <a:effectLst/>
                <a:latin typeface="+mn-lt"/>
                <a:ea typeface="+mn-ea"/>
                <a:cs typeface="+mn-cs"/>
              </a:rPr>
              <a:t>only </a:t>
            </a:r>
            <a:r>
              <a:rPr lang="en-GB" sz="1200" kern="1200" dirty="0">
                <a:solidFill>
                  <a:schemeClr val="tx1"/>
                </a:solidFill>
                <a:effectLst/>
                <a:latin typeface="+mn-lt"/>
                <a:ea typeface="+mn-ea"/>
                <a:cs typeface="+mn-cs"/>
              </a:rPr>
              <a:t>be used to promote NCA-CEOP’s #</a:t>
            </a:r>
            <a:r>
              <a:rPr lang="en-GB" sz="1200" kern="1200" dirty="0" err="1">
                <a:solidFill>
                  <a:schemeClr val="tx1"/>
                </a:solidFill>
                <a:effectLst/>
                <a:latin typeface="+mn-lt"/>
                <a:ea typeface="+mn-ea"/>
                <a:cs typeface="+mn-cs"/>
              </a:rPr>
              <a:t>OnlineSafetyAtHome</a:t>
            </a:r>
            <a:r>
              <a:rPr lang="en-GB" sz="1200" kern="1200" dirty="0">
                <a:solidFill>
                  <a:schemeClr val="tx1"/>
                </a:solidFill>
                <a:effectLst/>
                <a:latin typeface="+mn-lt"/>
                <a:ea typeface="+mn-ea"/>
                <a:cs typeface="+mn-cs"/>
              </a:rPr>
              <a:t> campaign and resources, and </a:t>
            </a:r>
            <a:r>
              <a:rPr lang="en-GB" sz="1200" b="1" kern="1200" dirty="0">
                <a:solidFill>
                  <a:schemeClr val="tx1"/>
                </a:solidFill>
                <a:effectLst/>
                <a:latin typeface="+mn-lt"/>
                <a:ea typeface="+mn-ea"/>
                <a:cs typeface="+mn-cs"/>
              </a:rPr>
              <a:t>must</a:t>
            </a:r>
            <a:r>
              <a:rPr lang="en-GB" sz="1200" kern="1200" dirty="0">
                <a:solidFill>
                  <a:schemeClr val="tx1"/>
                </a:solidFill>
                <a:effectLst/>
                <a:latin typeface="+mn-lt"/>
                <a:ea typeface="+mn-ea"/>
                <a:cs typeface="+mn-cs"/>
              </a:rPr>
              <a:t> be accompanied by a link or hyperlink to </a:t>
            </a:r>
            <a:r>
              <a:rPr lang="en-GB" sz="1200" u="sng" kern="1200" dirty="0">
                <a:solidFill>
                  <a:schemeClr val="tx1"/>
                </a:solidFill>
                <a:effectLst/>
                <a:latin typeface="+mn-lt"/>
                <a:ea typeface="+mn-ea"/>
                <a:cs typeface="+mn-cs"/>
                <a:hlinkClick r:id="rId3"/>
              </a:rPr>
              <a:t>www.thinkuknow.co.uk/Support-Tools/Home-Activity-Worksheets/</a:t>
            </a:r>
            <a:r>
              <a:rPr lang="en-GB" sz="1200" kern="1200" dirty="0">
                <a:solidFill>
                  <a:schemeClr val="tx1"/>
                </a:solidFill>
                <a:effectLst/>
                <a:latin typeface="+mn-lt"/>
                <a:ea typeface="+mn-ea"/>
                <a:cs typeface="+mn-cs"/>
              </a:rPr>
              <a:t>, in one or more of the following:</a:t>
            </a:r>
          </a:p>
          <a:p>
            <a:pPr lvl="0"/>
            <a:r>
              <a:rPr lang="en-GB" sz="1200" kern="1200" dirty="0">
                <a:solidFill>
                  <a:schemeClr val="tx1"/>
                </a:solidFill>
                <a:effectLst/>
                <a:latin typeface="+mn-lt"/>
                <a:ea typeface="+mn-ea"/>
                <a:cs typeface="+mn-cs"/>
              </a:rPr>
              <a:t>social media posts which raise awareness of </a:t>
            </a:r>
            <a:r>
              <a:rPr lang="en-GB" sz="1200" kern="1200" dirty="0" err="1">
                <a:solidFill>
                  <a:schemeClr val="tx1"/>
                </a:solidFill>
                <a:effectLst/>
                <a:latin typeface="+mn-lt"/>
                <a:ea typeface="+mn-ea"/>
                <a:cs typeface="+mn-cs"/>
              </a:rPr>
              <a:t>Thinkuknow</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OnlineSafetyAtHome</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online or print communications with parents/carers and/or professionals regarding </a:t>
            </a:r>
            <a:r>
              <a:rPr lang="en-GB" sz="1200" kern="1200" dirty="0" err="1">
                <a:solidFill>
                  <a:schemeClr val="tx1"/>
                </a:solidFill>
                <a:effectLst/>
                <a:latin typeface="+mn-lt"/>
                <a:ea typeface="+mn-ea"/>
                <a:cs typeface="+mn-cs"/>
              </a:rPr>
              <a:t>Thinukknow</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OnlineSafetyAtHome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web content related to </a:t>
            </a:r>
            <a:r>
              <a:rPr lang="en-GB" sz="1200" kern="1200" dirty="0" err="1">
                <a:solidFill>
                  <a:schemeClr val="tx1"/>
                </a:solidFill>
                <a:effectLst/>
                <a:latin typeface="+mn-lt"/>
                <a:ea typeface="+mn-ea"/>
                <a:cs typeface="+mn-cs"/>
              </a:rPr>
              <a:t>Thinkuknow</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OnlineSafetyAtHome</a:t>
            </a:r>
            <a:r>
              <a:rPr lang="en-GB" sz="1200" kern="1200" dirty="0">
                <a:solidFill>
                  <a:schemeClr val="tx1"/>
                </a:solidFill>
                <a:effectLst/>
                <a:latin typeface="+mn-lt"/>
                <a:ea typeface="+mn-ea"/>
                <a:cs typeface="+mn-cs"/>
              </a:rPr>
              <a:t> resources</a:t>
            </a:r>
          </a:p>
          <a:p>
            <a:endParaRPr lang="en-GB" dirty="0"/>
          </a:p>
        </p:txBody>
      </p:sp>
      <p:sp>
        <p:nvSpPr>
          <p:cNvPr id="4" name="Slide Number Placeholder 3"/>
          <p:cNvSpPr>
            <a:spLocks noGrp="1"/>
          </p:cNvSpPr>
          <p:nvPr>
            <p:ph type="sldNum" sz="quarter" idx="10"/>
          </p:nvPr>
        </p:nvSpPr>
        <p:spPr/>
        <p:txBody>
          <a:bodyPr/>
          <a:lstStyle/>
          <a:p>
            <a:fld id="{26CCAEAB-45B7-496C-A65F-5B60E08667EA}" type="slidenum">
              <a:rPr lang="en-GB" smtClean="0"/>
              <a:t>17</a:t>
            </a:fld>
            <a:endParaRPr lang="en-GB"/>
          </a:p>
        </p:txBody>
      </p:sp>
    </p:spTree>
    <p:extLst>
      <p:ext uri="{BB962C8B-B14F-4D97-AF65-F5344CB8AC3E}">
        <p14:creationId xmlns:p14="http://schemas.microsoft.com/office/powerpoint/2010/main" val="55427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CCAEAB-45B7-496C-A65F-5B60E08667EA}" type="slidenum">
              <a:rPr lang="en-GB" smtClean="0"/>
              <a:t>18</a:t>
            </a:fld>
            <a:endParaRPr lang="en-GB"/>
          </a:p>
        </p:txBody>
      </p:sp>
    </p:spTree>
    <p:extLst>
      <p:ext uri="{BB962C8B-B14F-4D97-AF65-F5344CB8AC3E}">
        <p14:creationId xmlns:p14="http://schemas.microsoft.com/office/powerpoint/2010/main" val="179752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CCAEAB-45B7-496C-A65F-5B60E08667EA}" type="slidenum">
              <a:rPr lang="en-GB" smtClean="0"/>
              <a:t>19</a:t>
            </a:fld>
            <a:endParaRPr lang="en-GB"/>
          </a:p>
        </p:txBody>
      </p:sp>
    </p:spTree>
    <p:extLst>
      <p:ext uri="{BB962C8B-B14F-4D97-AF65-F5344CB8AC3E}">
        <p14:creationId xmlns:p14="http://schemas.microsoft.com/office/powerpoint/2010/main" val="254520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CCAEAB-45B7-496C-A65F-5B60E08667EA}" type="slidenum">
              <a:rPr lang="en-GB" smtClean="0"/>
              <a:t>20</a:t>
            </a:fld>
            <a:endParaRPr lang="en-GB"/>
          </a:p>
        </p:txBody>
      </p:sp>
    </p:spTree>
    <p:extLst>
      <p:ext uri="{BB962C8B-B14F-4D97-AF65-F5344CB8AC3E}">
        <p14:creationId xmlns:p14="http://schemas.microsoft.com/office/powerpoint/2010/main" val="400982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F34E-20EB-1B47-8D39-18564CAB1E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32D5CF2-3EBA-E649-9A3A-2B79C7D09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5B056C-195E-5842-8C45-7F99174A6BD0}"/>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5" name="Footer Placeholder 4">
            <a:extLst>
              <a:ext uri="{FF2B5EF4-FFF2-40B4-BE49-F238E27FC236}">
                <a16:creationId xmlns:a16="http://schemas.microsoft.com/office/drawing/2014/main" id="{CD81CF91-00B5-B644-AD8F-513AFEAF9D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A19F48-8674-574D-BCBF-0CD042A0CD02}"/>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416225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7AE1-6E7C-8E40-B427-AE576B03A88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4289CC-4809-5749-9DB0-EFE40324B9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86D8C4-32FB-A041-8CB8-359B3BB74512}"/>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5" name="Footer Placeholder 4">
            <a:extLst>
              <a:ext uri="{FF2B5EF4-FFF2-40B4-BE49-F238E27FC236}">
                <a16:creationId xmlns:a16="http://schemas.microsoft.com/office/drawing/2014/main" id="{04CCC2B6-DC7D-944E-B5F9-161650A729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152C4C-88CE-8444-B048-A0AD6D8F1F80}"/>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261622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7AB40-AD3B-6145-BC96-82695E98FA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1D8B96-3DB9-5C48-A19D-0CE1BFC22BF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FC0FEE-7ED0-5E4F-90F3-18793EEF171F}"/>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5" name="Footer Placeholder 4">
            <a:extLst>
              <a:ext uri="{FF2B5EF4-FFF2-40B4-BE49-F238E27FC236}">
                <a16:creationId xmlns:a16="http://schemas.microsoft.com/office/drawing/2014/main" id="{F05AE3FD-6B44-2545-8799-880E4074D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45D872-3950-EE47-AA12-C3DDCE3487DC}"/>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419916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241A-84DC-874D-98E4-AB87867991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B02496-B438-3742-BF96-2C4AFA5ADF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80715F-F429-0249-A4BE-0308EE87EA1C}"/>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5" name="Footer Placeholder 4">
            <a:extLst>
              <a:ext uri="{FF2B5EF4-FFF2-40B4-BE49-F238E27FC236}">
                <a16:creationId xmlns:a16="http://schemas.microsoft.com/office/drawing/2014/main" id="{92664C1F-83BA-4C4F-B016-AA6444232D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B4AD94-5F36-8D41-AB50-E88161CBD42A}"/>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91124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0738-70DD-F949-A6C2-A0F8B5DCD6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CF0382F-1A31-7347-8DF2-FE7DF4447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FDAB62-94E0-1648-BA68-76B60823DE23}"/>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5" name="Footer Placeholder 4">
            <a:extLst>
              <a:ext uri="{FF2B5EF4-FFF2-40B4-BE49-F238E27FC236}">
                <a16:creationId xmlns:a16="http://schemas.microsoft.com/office/drawing/2014/main" id="{7A61A7D4-8366-9041-A0DE-4A65001F80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CBAFC6-F770-7D41-885E-A7E96AFE6BED}"/>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67781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CE91-4F54-514B-814A-DF1DECE969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39F1F1-CABB-3E47-AD74-84E7C5F3CF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E22030E-FE7E-5D4B-84A0-A4DB313C87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76696C-09A7-2B47-999F-B07DC2E4EA6A}"/>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6" name="Footer Placeholder 5">
            <a:extLst>
              <a:ext uri="{FF2B5EF4-FFF2-40B4-BE49-F238E27FC236}">
                <a16:creationId xmlns:a16="http://schemas.microsoft.com/office/drawing/2014/main" id="{97B55D7A-DAF4-244C-9039-05F26BDBB4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44B8F5-7A6B-B64A-A76B-996C6F781A2B}"/>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5571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878E-9338-254A-BCB6-B26BEF5DBF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EE67F-9C19-8F44-83D6-7BA0FB389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A25BA9-941A-D14B-AC14-E70259D3ED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85F433-4DFD-FA41-9C75-8A908527BA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1E3E90-439D-0B42-8515-3D420B47F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9E3FDA3-0554-6C4B-A3B1-CC55117F75F1}"/>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8" name="Footer Placeholder 7">
            <a:extLst>
              <a:ext uri="{FF2B5EF4-FFF2-40B4-BE49-F238E27FC236}">
                <a16:creationId xmlns:a16="http://schemas.microsoft.com/office/drawing/2014/main" id="{2EA6BAFD-DDD8-D848-B884-0437E69035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9FA8B8-D242-F848-9D05-131B9934B06C}"/>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215003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2493-9B9C-4545-8514-9718A665FF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3050C1-F732-334F-87A5-38C59D333D8D}"/>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4" name="Footer Placeholder 3">
            <a:extLst>
              <a:ext uri="{FF2B5EF4-FFF2-40B4-BE49-F238E27FC236}">
                <a16:creationId xmlns:a16="http://schemas.microsoft.com/office/drawing/2014/main" id="{D25D452D-B431-2546-B300-59B6061E05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0DC703-D90B-7346-96C0-D96F89CC2B73}"/>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352034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BEA92-E3F7-1841-806D-67138A345BEC}"/>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3" name="Footer Placeholder 2">
            <a:extLst>
              <a:ext uri="{FF2B5EF4-FFF2-40B4-BE49-F238E27FC236}">
                <a16:creationId xmlns:a16="http://schemas.microsoft.com/office/drawing/2014/main" id="{AF19C092-D14E-9249-B4A7-DDA302A678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C74EB5-81FA-8040-B66A-2948AAF1ADBB}"/>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70484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F88E-45AB-CC42-A1D4-12D032ACC0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7A2A35D-1AA7-914F-97E5-3F9AABD78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B4F13E-C389-7C4C-8722-01ABB84CE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F82F5A-6338-4844-A700-43C0F9232A22}"/>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6" name="Footer Placeholder 5">
            <a:extLst>
              <a:ext uri="{FF2B5EF4-FFF2-40B4-BE49-F238E27FC236}">
                <a16:creationId xmlns:a16="http://schemas.microsoft.com/office/drawing/2014/main" id="{E0DF94F1-0EE7-A449-9F95-8C02446CD6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D2606F-169C-224B-876B-A82130DE24F0}"/>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120499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EBFB-EEF2-D543-8AC0-656144F807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B641388-184A-DD42-8092-466E3103E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85FD59-D59D-7C41-866E-B1F1C0873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F87323-0974-4B48-AAC7-A1D58BBB771D}"/>
              </a:ext>
            </a:extLst>
          </p:cNvPr>
          <p:cNvSpPr>
            <a:spLocks noGrp="1"/>
          </p:cNvSpPr>
          <p:nvPr>
            <p:ph type="dt" sz="half" idx="10"/>
          </p:nvPr>
        </p:nvSpPr>
        <p:spPr/>
        <p:txBody>
          <a:bodyPr/>
          <a:lstStyle/>
          <a:p>
            <a:fld id="{BA32D9BF-9F14-D64B-8043-316CD13BDF45}" type="datetimeFigureOut">
              <a:rPr lang="en-US" smtClean="0"/>
              <a:t>5/19/2020</a:t>
            </a:fld>
            <a:endParaRPr lang="en-US" dirty="0"/>
          </a:p>
        </p:txBody>
      </p:sp>
      <p:sp>
        <p:nvSpPr>
          <p:cNvPr id="6" name="Footer Placeholder 5">
            <a:extLst>
              <a:ext uri="{FF2B5EF4-FFF2-40B4-BE49-F238E27FC236}">
                <a16:creationId xmlns:a16="http://schemas.microsoft.com/office/drawing/2014/main" id="{9374B7C8-D79D-E641-BDCB-6F6197B0E1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5EED84-AF94-4D4C-9953-3F6CC3396619}"/>
              </a:ext>
            </a:extLst>
          </p:cNvPr>
          <p:cNvSpPr>
            <a:spLocks noGrp="1"/>
          </p:cNvSpPr>
          <p:nvPr>
            <p:ph type="sldNum" sz="quarter" idx="12"/>
          </p:nvPr>
        </p:nvSpPr>
        <p:spPr/>
        <p:txBody>
          <a:bodyPr/>
          <a:lstStyle/>
          <a:p>
            <a:fld id="{CB45021C-AC56-0D4B-8E20-47D525AF24BE}" type="slidenum">
              <a:rPr lang="en-US" smtClean="0"/>
              <a:t>‹#›</a:t>
            </a:fld>
            <a:endParaRPr lang="en-US" dirty="0"/>
          </a:p>
        </p:txBody>
      </p:sp>
    </p:spTree>
    <p:extLst>
      <p:ext uri="{BB962C8B-B14F-4D97-AF65-F5344CB8AC3E}">
        <p14:creationId xmlns:p14="http://schemas.microsoft.com/office/powerpoint/2010/main" val="174135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E26CE-DF2D-1049-A8C7-E119FA7AB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D85C8F-93AE-9F4B-880E-A64C76B1B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7CB9AF-5F86-664E-A3E4-2EE175166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2D9BF-9F14-D64B-8043-316CD13BDF45}" type="datetimeFigureOut">
              <a:rPr lang="en-US" smtClean="0"/>
              <a:t>5/19/2020</a:t>
            </a:fld>
            <a:endParaRPr lang="en-US" dirty="0"/>
          </a:p>
        </p:txBody>
      </p:sp>
      <p:sp>
        <p:nvSpPr>
          <p:cNvPr id="5" name="Footer Placeholder 4">
            <a:extLst>
              <a:ext uri="{FF2B5EF4-FFF2-40B4-BE49-F238E27FC236}">
                <a16:creationId xmlns:a16="http://schemas.microsoft.com/office/drawing/2014/main" id="{B9D8790B-96AE-0C45-BB42-A0E559367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1ABAE7-E23E-8C44-B885-C41E5E50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5021C-AC56-0D4B-8E20-47D525AF24BE}" type="slidenum">
              <a:rPr lang="en-US" smtClean="0"/>
              <a:t>‹#›</a:t>
            </a:fld>
            <a:endParaRPr lang="en-US" dirty="0"/>
          </a:p>
        </p:txBody>
      </p:sp>
    </p:spTree>
    <p:extLst>
      <p:ext uri="{BB962C8B-B14F-4D97-AF65-F5344CB8AC3E}">
        <p14:creationId xmlns:p14="http://schemas.microsoft.com/office/powerpoint/2010/main" val="382344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thinkuknow.co.uk/parents/support-tools/support-your-child-at-hom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thinkuknow.co.uk/parents/Support-tools/home-activity-workshee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hinkuknow.co.uk/parents/Support-tools/home-activity-worksheet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inkuknow.co.uk/parents/support-tools/support-your-child-at-hom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thinkuknow.co.uk/parents/Support-tools/home-activity-workshee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thinkuknow.co.uk/parents/Support-tools/home-activity-worksheet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inkuknow.co.uk/professionals/click-ceop-button"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ceop.police.uk/Safety-Centre/Should-I-make-a-report-to-CEOP-YP/Should-I-make-a-report-to-CEOP-paren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arentinfo.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arentinfo.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parentzone.org.uk/article/quaranteened-helping-teenagers-cope-lockdown" TargetMode="External"/><Relationship Id="rId4" Type="http://schemas.openxmlformats.org/officeDocument/2006/relationships/hyperlink" Target="https://parentinfo.org/article/how-to-look-after-your-family-s-mental-health-when-you-re-stuck-indoo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hinkuknow.co.uk/professionals/ourviews/onlinesafetyathome-resource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mailto:Ceopeducation@nca.gov.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thinkuknow.co.uk/parents/Support-tools/home-activity-workshee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urveymonkey.co.uk/r/FNSSVDR"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urveymonkey.co.uk/NS6TZG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kuknow.co.uk/parents/Support-tools/support-your-child-at-hom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pic>
        <p:nvPicPr>
          <p:cNvPr id="5" name="Picture 4">
            <a:extLst>
              <a:ext uri="{FF2B5EF4-FFF2-40B4-BE49-F238E27FC236}">
                <a16:creationId xmlns:a16="http://schemas.microsoft.com/office/drawing/2014/main" id="{9EC2F53D-1174-1048-BBB5-F2CAEFDE59C7}"/>
              </a:ext>
            </a:extLst>
          </p:cNvPr>
          <p:cNvPicPr/>
          <p:nvPr/>
        </p:nvPicPr>
        <p:blipFill rotWithShape="1">
          <a:blip r:embed="rId2">
            <a:extLst>
              <a:ext uri="{28A0092B-C50C-407E-A947-70E740481C1C}">
                <a14:useLocalDpi xmlns:a14="http://schemas.microsoft.com/office/drawing/2010/main" val="0"/>
              </a:ext>
            </a:extLst>
          </a:blip>
          <a:srcRect t="4297" r="73417" b="49481"/>
          <a:stretch/>
        </p:blipFill>
        <p:spPr bwMode="auto">
          <a:xfrm>
            <a:off x="11807" y="1"/>
            <a:ext cx="2483743" cy="2190750"/>
          </a:xfrm>
          <a:prstGeom prst="rect">
            <a:avLst/>
          </a:prstGeom>
          <a:noFill/>
          <a:ln>
            <a:noFill/>
          </a:ln>
        </p:spPr>
      </p:pic>
      <p:sp>
        <p:nvSpPr>
          <p:cNvPr id="7" name="TextBox 6">
            <a:extLst>
              <a:ext uri="{FF2B5EF4-FFF2-40B4-BE49-F238E27FC236}">
                <a16:creationId xmlns:a16="http://schemas.microsoft.com/office/drawing/2014/main" id="{CF6635D4-D372-6149-87C8-C596A5FE6479}"/>
              </a:ext>
            </a:extLst>
          </p:cNvPr>
          <p:cNvSpPr txBox="1"/>
          <p:nvPr/>
        </p:nvSpPr>
        <p:spPr>
          <a:xfrm>
            <a:off x="670619" y="104612"/>
            <a:ext cx="11521381" cy="1692771"/>
          </a:xfrm>
          <a:prstGeom prst="rect">
            <a:avLst/>
          </a:prstGeom>
          <a:noFill/>
        </p:spPr>
        <p:txBody>
          <a:bodyPr wrap="square" rtlCol="0">
            <a:spAutoFit/>
          </a:bodyPr>
          <a:lstStyle/>
          <a:p>
            <a:pPr algn="r"/>
            <a:r>
              <a:rPr lang="en-US" sz="6000" b="1" dirty="0">
                <a:solidFill>
                  <a:schemeClr val="bg1"/>
                </a:solidFill>
                <a:latin typeface="Verdana" panose="020B0604030504040204" pitchFamily="34" charset="0"/>
                <a:ea typeface="Verdana" panose="020B0604030504040204" pitchFamily="34" charset="0"/>
                <a:cs typeface="Verdana" panose="020B0604030504040204" pitchFamily="34" charset="0"/>
              </a:rPr>
              <a:t>#OnlineSafetyAtHome</a:t>
            </a:r>
          </a:p>
          <a:p>
            <a:pPr algn="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From Thinkuknow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2560" y="4185581"/>
            <a:ext cx="1323375" cy="26724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49" y="4060237"/>
            <a:ext cx="983811" cy="27977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881" y="3989445"/>
            <a:ext cx="1720228" cy="2868555"/>
          </a:xfrm>
          <a:prstGeom prst="rect">
            <a:avLst/>
          </a:prstGeom>
        </p:spPr>
      </p:pic>
      <p:sp>
        <p:nvSpPr>
          <p:cNvPr id="9" name="TextBox 8">
            <a:extLst>
              <a:ext uri="{FF2B5EF4-FFF2-40B4-BE49-F238E27FC236}">
                <a16:creationId xmlns:a16="http://schemas.microsoft.com/office/drawing/2014/main" id="{CF6635D4-D372-6149-87C8-C596A5FE6479}"/>
              </a:ext>
            </a:extLst>
          </p:cNvPr>
          <p:cNvSpPr txBox="1"/>
          <p:nvPr/>
        </p:nvSpPr>
        <p:spPr>
          <a:xfrm>
            <a:off x="413445" y="2625615"/>
            <a:ext cx="9492555" cy="830997"/>
          </a:xfrm>
          <a:prstGeom prst="rect">
            <a:avLst/>
          </a:prstGeom>
          <a:noFill/>
        </p:spPr>
        <p:txBody>
          <a:bodyPr wrap="square" rtlCol="0">
            <a:spAutoFit/>
          </a:bodyPr>
          <a:lstStyle/>
          <a:p>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Social media support pack</a:t>
            </a:r>
          </a:p>
        </p:txBody>
      </p:sp>
    </p:spTree>
    <p:extLst>
      <p:ext uri="{BB962C8B-B14F-4D97-AF65-F5344CB8AC3E}">
        <p14:creationId xmlns:p14="http://schemas.microsoft.com/office/powerpoint/2010/main" val="331979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1524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685800" y="701782"/>
            <a:ext cx="11506200" cy="1261884"/>
          </a:xfrm>
          <a:prstGeom prst="rect">
            <a:avLst/>
          </a:prstGeom>
          <a:noFill/>
        </p:spPr>
        <p:txBody>
          <a:bodyPr wrap="square" rtlCol="0">
            <a:spAutoFit/>
          </a:bodyPr>
          <a:lstStyle/>
          <a:p>
            <a:r>
              <a:rPr lang="en-US" sz="3500" b="1" dirty="0">
                <a:solidFill>
                  <a:srgbClr val="7030A0"/>
                </a:solidFill>
                <a:latin typeface="Verdana" panose="020B0604030504040204" pitchFamily="34" charset="0"/>
                <a:ea typeface="Verdana" panose="020B0604030504040204" pitchFamily="34" charset="0"/>
                <a:cs typeface="Verdana" panose="020B0604030504040204" pitchFamily="34" charset="0"/>
              </a:rPr>
              <a:t>Suggested social media posts for activities </a:t>
            </a:r>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Facebook</a:t>
            </a:r>
          </a:p>
        </p:txBody>
      </p:sp>
      <p:sp>
        <p:nvSpPr>
          <p:cNvPr id="2" name="TextBox 1"/>
          <p:cNvSpPr txBox="1"/>
          <p:nvPr/>
        </p:nvSpPr>
        <p:spPr>
          <a:xfrm>
            <a:off x="685800" y="2241352"/>
            <a:ext cx="10683240" cy="5170646"/>
          </a:xfrm>
          <a:prstGeom prst="rect">
            <a:avLst/>
          </a:prstGeom>
          <a:noFill/>
        </p:spPr>
        <p:txBody>
          <a:bodyPr wrap="square" rtlCol="0">
            <a:spAutoFit/>
          </a:bodyPr>
          <a:lstStyle/>
          <a:p>
            <a:r>
              <a:rPr lang="en-GB" dirty="0"/>
              <a:t>‘Technology can provide hours of education and important social opportunities for children whilst schools are closed, it can also present  a number of risks. Here are 4 things you can do to support your child online during this unsettling time’ - Link to parents article – </a:t>
            </a:r>
            <a:r>
              <a:rPr lang="en-GB" dirty="0">
                <a:hlinkClick r:id="rId3"/>
              </a:rPr>
              <a:t>www.thinkuknow.co.uk/parents/support-tools/support-your-child-at-home</a:t>
            </a:r>
            <a:endParaRPr lang="en-GB" dirty="0"/>
          </a:p>
          <a:p>
            <a:endParaRPr lang="en-GB" dirty="0"/>
          </a:p>
          <a:p>
            <a:r>
              <a:rPr lang="en-GB" dirty="0"/>
              <a:t>Are you looking for simple online safety activities to do with your child at home? You can find home activity packs and more information and guidance on the Thinkuknow  parent/carers website </a:t>
            </a:r>
            <a:r>
              <a:rPr lang="en-GB" u="sng" dirty="0">
                <a:hlinkClick r:id="rId4"/>
              </a:rPr>
              <a:t>www.thinkuknow.co.uk/parents/Support-tools/home-activity-worksheets</a:t>
            </a:r>
            <a:r>
              <a:rPr lang="en-GB" u="sng" dirty="0"/>
              <a:t> </a:t>
            </a:r>
            <a:endParaRPr lang="en-GB" dirty="0"/>
          </a:p>
          <a:p>
            <a:endParaRPr lang="en-GB" dirty="0"/>
          </a:p>
          <a:p>
            <a:endParaRPr lang="en-GB" dirty="0"/>
          </a:p>
          <a:p>
            <a:r>
              <a:rPr lang="en-GB" dirty="0"/>
              <a:t>Every fortnight @ClickCEOP are sharing new #OnlineSafetyAtHome activity packs for primary and secondary age children on their parents/carers site. For  fun, age-appropriate activities you can do with your child to help keep them safe online whilst they are off school, download the most recent packs here </a:t>
            </a:r>
            <a:r>
              <a:rPr lang="en-GB" u="sng" dirty="0">
                <a:hlinkClick r:id="rId4"/>
              </a:rPr>
              <a:t>www.thinkuknow.co.uk/parents/Support-tools/home-activity-worksheets</a:t>
            </a:r>
            <a:r>
              <a:rPr lang="en-GB" u="sng" dirty="0"/>
              <a:t> </a:t>
            </a:r>
            <a:endParaRPr lang="en-GB" dirty="0"/>
          </a:p>
          <a:p>
            <a:endParaRPr lang="en-GB" dirty="0"/>
          </a:p>
          <a:p>
            <a:r>
              <a:rPr lang="en-GB" dirty="0"/>
              <a:t> </a:t>
            </a:r>
          </a:p>
          <a:p>
            <a:endParaRPr lang="en-GB" sz="1400" dirty="0"/>
          </a:p>
          <a:p>
            <a:r>
              <a:rPr lang="en-GB" sz="1400" dirty="0"/>
              <a:t> </a:t>
            </a:r>
          </a:p>
          <a:p>
            <a:endParaRPr lang="en-GB" sz="1400" dirty="0"/>
          </a:p>
        </p:txBody>
      </p:sp>
    </p:spTree>
    <p:extLst>
      <p:ext uri="{BB962C8B-B14F-4D97-AF65-F5344CB8AC3E}">
        <p14:creationId xmlns:p14="http://schemas.microsoft.com/office/powerpoint/2010/main" val="150095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706120" y="687284"/>
            <a:ext cx="11485880" cy="1261884"/>
          </a:xfrm>
          <a:prstGeom prst="rect">
            <a:avLst/>
          </a:prstGeom>
          <a:noFill/>
        </p:spPr>
        <p:txBody>
          <a:bodyPr wrap="square" rtlCol="0">
            <a:spAutoFit/>
          </a:bodyPr>
          <a:lstStyle/>
          <a:p>
            <a:r>
              <a:rPr lang="en-US" sz="3500" b="1" dirty="0">
                <a:solidFill>
                  <a:srgbClr val="7030A0"/>
                </a:solidFill>
                <a:latin typeface="Verdana" panose="020B0604030504040204" pitchFamily="34" charset="0"/>
                <a:ea typeface="Verdana" panose="020B0604030504040204" pitchFamily="34" charset="0"/>
                <a:cs typeface="Verdana" panose="020B0604030504040204" pitchFamily="34" charset="0"/>
              </a:rPr>
              <a:t>Suggested social media posts for activities </a:t>
            </a:r>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Facebook</a:t>
            </a:r>
          </a:p>
        </p:txBody>
      </p:sp>
      <p:sp>
        <p:nvSpPr>
          <p:cNvPr id="2" name="TextBox 1"/>
          <p:cNvSpPr txBox="1"/>
          <p:nvPr/>
        </p:nvSpPr>
        <p:spPr>
          <a:xfrm>
            <a:off x="706120" y="2095786"/>
            <a:ext cx="10480040" cy="4955203"/>
          </a:xfrm>
          <a:prstGeom prst="rect">
            <a:avLst/>
          </a:prstGeom>
          <a:noFill/>
        </p:spPr>
        <p:txBody>
          <a:bodyPr wrap="square" rtlCol="0">
            <a:spAutoFit/>
          </a:bodyPr>
          <a:lstStyle/>
          <a:p>
            <a:r>
              <a:rPr lang="en-GB" dirty="0"/>
              <a:t>Have you downloaded @ClickCEOP`s 15-minute home activity packs for children aged 4-7? They`ve  created simple, fun activities for early years and primary school aged children to help learn #OnlineSafetyAtHome. Download the first activity packs here </a:t>
            </a:r>
            <a:r>
              <a:rPr lang="en-GB" u="sng" dirty="0">
                <a:hlinkClick r:id="rId3"/>
              </a:rPr>
              <a:t>www.thinkuknow.co.uk/parents/Support-tools/home-activity-worksheets</a:t>
            </a:r>
            <a:r>
              <a:rPr lang="en-GB" u="sng" dirty="0"/>
              <a:t> </a:t>
            </a:r>
            <a:endParaRPr lang="en-GB" dirty="0"/>
          </a:p>
          <a:p>
            <a:endParaRPr lang="en-GB" dirty="0"/>
          </a:p>
          <a:p>
            <a:endParaRPr lang="en-GB" dirty="0"/>
          </a:p>
          <a:p>
            <a:r>
              <a:rPr lang="en-GB" dirty="0"/>
              <a:t>Download your first home activity pack for children aged 8-10. Each pack contains simple 15-minute activities you can do at home with your child to help them learn #OnlineSafetyAtHome. Download your first pack here </a:t>
            </a:r>
            <a:r>
              <a:rPr lang="en-GB" u="sng" dirty="0">
                <a:hlinkClick r:id="rId3"/>
              </a:rPr>
              <a:t>www.thinkuknow.co.uk/parents/Support-tools/home-activity-worksheets</a:t>
            </a:r>
            <a:r>
              <a:rPr lang="en-GB" u="sng" dirty="0"/>
              <a:t> </a:t>
            </a:r>
            <a:endParaRPr lang="en-GB" dirty="0"/>
          </a:p>
          <a:p>
            <a:endParaRPr lang="en-GB" dirty="0"/>
          </a:p>
          <a:p>
            <a:endParaRPr lang="en-GB" dirty="0"/>
          </a:p>
          <a:p>
            <a:r>
              <a:rPr lang="en-GB" dirty="0"/>
              <a:t>@ClickCEOP has created simple, 15 minute activity packs for secondary aged children to help them learn #OnlineSafetyAtHome if their school is closed. New packs will be available every fortnight. Have you got your first pack yet? Download it here </a:t>
            </a:r>
            <a:r>
              <a:rPr lang="en-GB" u="sng" dirty="0">
                <a:hlinkClick r:id="rId3"/>
              </a:rPr>
              <a:t>www.thinkuknow.co.uk/parents/Support-tools/home-activity-worksheets</a:t>
            </a:r>
            <a:r>
              <a:rPr lang="en-GB" u="sng" dirty="0"/>
              <a:t> </a:t>
            </a:r>
            <a:endParaRPr lang="en-GB" dirty="0"/>
          </a:p>
          <a:p>
            <a:endParaRPr lang="en-GB" dirty="0"/>
          </a:p>
          <a:p>
            <a:endParaRPr lang="en-GB" dirty="0"/>
          </a:p>
          <a:p>
            <a:endParaRPr lang="en-GB" sz="1400" dirty="0"/>
          </a:p>
          <a:p>
            <a:endParaRPr lang="en-GB" sz="1400" dirty="0"/>
          </a:p>
        </p:txBody>
      </p:sp>
    </p:spTree>
    <p:extLst>
      <p:ext uri="{BB962C8B-B14F-4D97-AF65-F5344CB8AC3E}">
        <p14:creationId xmlns:p14="http://schemas.microsoft.com/office/powerpoint/2010/main" val="286542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1DB621-BC2B-CE4D-9AB9-D0B9211FC67C}"/>
              </a:ext>
            </a:extLst>
          </p:cNvPr>
          <p:cNvSpPr txBox="1"/>
          <p:nvPr/>
        </p:nvSpPr>
        <p:spPr>
          <a:xfrm>
            <a:off x="655320" y="580396"/>
            <a:ext cx="11155680" cy="1261884"/>
          </a:xfrm>
          <a:prstGeom prst="rect">
            <a:avLst/>
          </a:prstGeom>
          <a:noFill/>
        </p:spPr>
        <p:txBody>
          <a:bodyPr wrap="square" rtlCol="0">
            <a:spAutoFit/>
          </a:bodyPr>
          <a:lstStyle/>
          <a:p>
            <a:r>
              <a:rPr lang="en-US" sz="3500" b="1" dirty="0">
                <a:solidFill>
                  <a:srgbClr val="7030A0"/>
                </a:solidFill>
                <a:latin typeface="Verdana" panose="020B0604030504040204" pitchFamily="34" charset="0"/>
                <a:ea typeface="Verdana" panose="020B0604030504040204" pitchFamily="34" charset="0"/>
                <a:cs typeface="Verdana" panose="020B0604030504040204" pitchFamily="34" charset="0"/>
              </a:rPr>
              <a:t>Suggested social media posts for activities </a:t>
            </a:r>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Twitter</a:t>
            </a:r>
          </a:p>
        </p:txBody>
      </p:sp>
      <p:sp>
        <p:nvSpPr>
          <p:cNvPr id="10" name="TextBox 9"/>
          <p:cNvSpPr txBox="1"/>
          <p:nvPr/>
        </p:nvSpPr>
        <p:spPr>
          <a:xfrm>
            <a:off x="655320" y="2128863"/>
            <a:ext cx="10576560" cy="4862870"/>
          </a:xfrm>
          <a:prstGeom prst="rect">
            <a:avLst/>
          </a:prstGeom>
          <a:noFill/>
        </p:spPr>
        <p:txBody>
          <a:bodyPr wrap="square" rtlCol="0">
            <a:spAutoFit/>
          </a:bodyPr>
          <a:lstStyle/>
          <a:p>
            <a:r>
              <a:rPr lang="en-GB" dirty="0"/>
              <a:t>Are you a parent/carer looking for information on how to help keep your child safe online? Read @CEOPUK advice on things you can do to support your child’s safety online during this uncertain time’ - Link to parents article – </a:t>
            </a:r>
            <a:r>
              <a:rPr lang="en-GB" dirty="0">
                <a:hlinkClick r:id="rId3"/>
              </a:rPr>
              <a:t>www.thinkuknow.co.uk/parents/support-tools/support-your-child-at-home</a:t>
            </a:r>
            <a:endParaRPr lang="en-GB" dirty="0"/>
          </a:p>
          <a:p>
            <a:endParaRPr lang="en-GB" dirty="0"/>
          </a:p>
          <a:p>
            <a:r>
              <a:rPr lang="en-GB" dirty="0"/>
              <a:t>Are you a parent at home with your children during the COVI D -19 outbreak? @CEOPUK has launched the #OnlineSafetyAtHome campaign where they will be providing you with simple 15 minute activities to help you support your children over the coming weeks and months. Download your first packs here </a:t>
            </a:r>
            <a:r>
              <a:rPr lang="en-GB" u="sng" dirty="0">
                <a:hlinkClick r:id="rId4"/>
              </a:rPr>
              <a:t>www.thinkuknow.co.uk/parents/Support-tools/home-activity-worksheets</a:t>
            </a:r>
            <a:r>
              <a:rPr lang="en-GB" u="sng" dirty="0"/>
              <a:t> </a:t>
            </a:r>
            <a:endParaRPr lang="en-GB" dirty="0"/>
          </a:p>
          <a:p>
            <a:endParaRPr lang="en-GB" dirty="0"/>
          </a:p>
          <a:p>
            <a:endParaRPr lang="en-GB" dirty="0"/>
          </a:p>
          <a:p>
            <a:r>
              <a:rPr lang="en-GB" dirty="0"/>
              <a:t>@CEOPUK has created new #OnlineSafetyAtHome activity packs to help you support children and families over the coming weeks and months. Each pack contains simple 15-minute activities for children age 4-16 to do at home using their Thinkuknow resources. Download your first activity packs here  </a:t>
            </a:r>
            <a:r>
              <a:rPr lang="en-GB" u="sng" dirty="0">
                <a:hlinkClick r:id="rId4"/>
              </a:rPr>
              <a:t>www.thinkuknow.co.uk/parents/Support-tools/home-activity-worksheets</a:t>
            </a:r>
            <a:r>
              <a:rPr lang="en-GB" u="sng" dirty="0"/>
              <a:t> </a:t>
            </a:r>
            <a:endParaRPr lang="en-GB" dirty="0"/>
          </a:p>
          <a:p>
            <a:endParaRPr lang="en-GB" dirty="0"/>
          </a:p>
          <a:p>
            <a:endParaRPr lang="en-GB" sz="1400" dirty="0"/>
          </a:p>
          <a:p>
            <a:r>
              <a:rPr lang="en-GB" sz="1400" dirty="0"/>
              <a:t> </a:t>
            </a:r>
          </a:p>
          <a:p>
            <a:endParaRPr lang="en-GB" sz="1200" dirty="0"/>
          </a:p>
        </p:txBody>
      </p:sp>
    </p:spTree>
    <p:extLst>
      <p:ext uri="{BB962C8B-B14F-4D97-AF65-F5344CB8AC3E}">
        <p14:creationId xmlns:p14="http://schemas.microsoft.com/office/powerpoint/2010/main" val="190225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1DB621-BC2B-CE4D-9AB9-D0B9211FC67C}"/>
              </a:ext>
            </a:extLst>
          </p:cNvPr>
          <p:cNvSpPr txBox="1"/>
          <p:nvPr/>
        </p:nvSpPr>
        <p:spPr>
          <a:xfrm>
            <a:off x="838200" y="580396"/>
            <a:ext cx="9956800" cy="1815882"/>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Suggested social media posts for activities </a:t>
            </a:r>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Twitter continued </a:t>
            </a:r>
          </a:p>
        </p:txBody>
      </p:sp>
      <p:sp>
        <p:nvSpPr>
          <p:cNvPr id="10" name="TextBox 9"/>
          <p:cNvSpPr txBox="1"/>
          <p:nvPr/>
        </p:nvSpPr>
        <p:spPr>
          <a:xfrm>
            <a:off x="731520" y="2448903"/>
            <a:ext cx="10622280" cy="4862870"/>
          </a:xfrm>
          <a:prstGeom prst="rect">
            <a:avLst/>
          </a:prstGeom>
          <a:noFill/>
        </p:spPr>
        <p:txBody>
          <a:bodyPr wrap="square" rtlCol="0">
            <a:spAutoFit/>
          </a:bodyPr>
          <a:lstStyle/>
          <a:p>
            <a:r>
              <a:rPr lang="en-GB" dirty="0"/>
              <a:t>Have you downloaded @CEOPUK‘s 15-minute home activity packs for children aged 4-7? They have created simple, fun activities for early years and primary school aged children to help them learn #OnlineSafetyAtHome. Download the first activity packs here and share with parents and carers </a:t>
            </a:r>
            <a:r>
              <a:rPr lang="en-GB" u="sng" dirty="0">
                <a:hlinkClick r:id="rId3"/>
              </a:rPr>
              <a:t>www.thinkuknow.co.uk/parents/Support-tools/home-activity-worksheets</a:t>
            </a:r>
            <a:r>
              <a:rPr lang="en-GB" u="sng" dirty="0"/>
              <a:t> </a:t>
            </a:r>
            <a:endParaRPr lang="en-GB" dirty="0"/>
          </a:p>
          <a:p>
            <a:endParaRPr lang="en-GB" dirty="0"/>
          </a:p>
          <a:p>
            <a:r>
              <a:rPr lang="en-GB" dirty="0"/>
              <a:t>Download your first home activity pack for children aged 8-10. Each pack contains simple 15-minute activities you can do at home with your child to help them learn #OnlineSafetyAtHome . Download your first pack here and share with the parents and carers you know. </a:t>
            </a:r>
            <a:r>
              <a:rPr lang="en-GB" u="sng" dirty="0">
                <a:hlinkClick r:id="rId3"/>
              </a:rPr>
              <a:t>www.thinkuknow.co.uk/parents/Support-tools/home-activity-worksheets</a:t>
            </a:r>
            <a:r>
              <a:rPr lang="en-GB" u="sng" dirty="0"/>
              <a:t> </a:t>
            </a:r>
            <a:endParaRPr lang="en-GB" dirty="0"/>
          </a:p>
          <a:p>
            <a:endParaRPr lang="en-GB" dirty="0"/>
          </a:p>
          <a:p>
            <a:r>
              <a:rPr lang="en-GB" dirty="0"/>
              <a:t>@CEOPUK has created simple, 15 minute activity packs for secondary aged children to help them learn #OnlineSafetyAtHome whilst off school. New packs will be available every fortnight. Have you got your first pack yet? Download it here and share with parents and carers </a:t>
            </a:r>
            <a:r>
              <a:rPr lang="en-GB" u="sng" dirty="0">
                <a:hlinkClick r:id="rId3"/>
              </a:rPr>
              <a:t>www.thinkuknow.co.uk/parents/Support-tools/home-activity-worksheets</a:t>
            </a:r>
            <a:r>
              <a:rPr lang="en-GB" u="sng" dirty="0"/>
              <a:t> </a:t>
            </a:r>
            <a:endParaRPr lang="en-GB" dirty="0"/>
          </a:p>
          <a:p>
            <a:endParaRPr lang="en-GB" dirty="0"/>
          </a:p>
          <a:p>
            <a:endParaRPr lang="en-GB" sz="1400" dirty="0"/>
          </a:p>
          <a:p>
            <a:r>
              <a:rPr lang="en-GB" sz="1400" dirty="0"/>
              <a:t> </a:t>
            </a:r>
          </a:p>
          <a:p>
            <a:endParaRPr lang="en-GB" sz="1200" dirty="0"/>
          </a:p>
        </p:txBody>
      </p:sp>
    </p:spTree>
    <p:extLst>
      <p:ext uri="{BB962C8B-B14F-4D97-AF65-F5344CB8AC3E}">
        <p14:creationId xmlns:p14="http://schemas.microsoft.com/office/powerpoint/2010/main" val="145529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6" name="Content Placeholder 5"/>
          <p:cNvGraphicFramePr>
            <a:graphicFrameLocks noGrp="1"/>
          </p:cNvGraphicFramePr>
          <p:nvPr>
            <p:ph idx="1"/>
          </p:nvPr>
        </p:nvGraphicFramePr>
        <p:xfrm>
          <a:off x="4486275" y="3370358"/>
          <a:ext cx="3219450" cy="935800"/>
        </p:xfrm>
        <a:graphic>
          <a:graphicData uri="http://schemas.openxmlformats.org/drawingml/2006/table">
            <a:tbl>
              <a:tblPr firstRow="1" firstCol="1" bandRow="1">
                <a:tableStyleId>{5C22544A-7EE6-4342-B048-85BDC9FD1C3A}</a:tableStyleId>
              </a:tblPr>
              <a:tblGrid>
                <a:gridCol w="3219450">
                  <a:extLst>
                    <a:ext uri="{9D8B030D-6E8A-4147-A177-3AD203B41FA5}">
                      <a16:colId xmlns:a16="http://schemas.microsoft.com/office/drawing/2014/main" val="20000"/>
                    </a:ext>
                  </a:extLst>
                </a:gridCol>
              </a:tblGrid>
              <a:tr h="0">
                <a:tc>
                  <a:txBody>
                    <a:bodyPr/>
                    <a:lstStyle/>
                    <a:p>
                      <a:pPr algn="just">
                        <a:lnSpc>
                          <a:spcPct val="115000"/>
                        </a:lnSpc>
                        <a:spcAft>
                          <a:spcPts val="1000"/>
                        </a:spcAft>
                      </a:pPr>
                      <a:r>
                        <a:rPr lang="en-GB" sz="900" dirty="0">
                          <a:effectLst/>
                        </a:rPr>
                        <a:t>“Work with children and young people? Embed the ClickCEOP button in your organisation’s website to provide them with a direct route to report online sexual abuse if they feel they do not have a trusted adult to go to. Follow the link for more information and to embed the button </a:t>
                      </a:r>
                      <a:r>
                        <a:rPr lang="en-GB" sz="900" u="sng" dirty="0">
                          <a:effectLst/>
                          <a:hlinkClick r:id="rId2"/>
                        </a:rPr>
                        <a:t>www.thinkuknow.co.uk/professionals/click-ceop-button</a:t>
                      </a:r>
                      <a:endParaRPr lang="en-GB" sz="1200" dirty="0">
                        <a:effectLst/>
                        <a:latin typeface="Verdana"/>
                        <a:ea typeface="Calibri"/>
                        <a:cs typeface="Arial"/>
                      </a:endParaRPr>
                    </a:p>
                  </a:txBody>
                  <a:tcPr marL="68580" marR="68580" marT="0" marB="0"/>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2F20B92A-447C-1F42-8A96-FDE1C2B910E5}"/>
              </a:ext>
            </a:extLst>
          </p:cNvPr>
          <p:cNvPicPr/>
          <p:nvPr/>
        </p:nvPicPr>
        <p:blipFill rotWithShape="1">
          <a:blip r:embed="rId3">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1DB621-BC2B-CE4D-9AB9-D0B9211FC67C}"/>
              </a:ext>
            </a:extLst>
          </p:cNvPr>
          <p:cNvSpPr txBox="1"/>
          <p:nvPr/>
        </p:nvSpPr>
        <p:spPr>
          <a:xfrm>
            <a:off x="838200" y="580396"/>
            <a:ext cx="9956800" cy="1508105"/>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Suggested social media posts for CEOP Reporting </a:t>
            </a:r>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935388" y="1874545"/>
            <a:ext cx="10321223" cy="4093428"/>
          </a:xfrm>
          <a:prstGeom prst="rect">
            <a:avLst/>
          </a:prstGeom>
          <a:noFill/>
        </p:spPr>
        <p:txBody>
          <a:bodyPr wrap="square" rtlCol="0">
            <a:spAutoFit/>
          </a:bodyPr>
          <a:lstStyle/>
          <a:p>
            <a:r>
              <a:rPr lang="en-GB" sz="2000" dirty="0"/>
              <a:t>Work with children and young people? Embed the ClickCEOP button in your organisation’s website to provide them with a direct route to report online sexual abuse if they feel they do not have a trusted adult to go to. Follow the link for more information on how to embed the button </a:t>
            </a:r>
            <a:r>
              <a:rPr lang="en-GB" sz="2000" u="sng" dirty="0">
                <a:hlinkClick r:id="rId2"/>
              </a:rPr>
              <a:t>www.thinkuknow.co.uk/professionals/click-ceop-button</a:t>
            </a:r>
            <a:endParaRPr lang="en-GB" sz="2000" u="sng" dirty="0"/>
          </a:p>
          <a:p>
            <a:endParaRPr lang="en-GB" sz="2000" dirty="0"/>
          </a:p>
          <a:p>
            <a:r>
              <a:rPr lang="en-GB" sz="2000" dirty="0"/>
              <a:t>Remember if something has happened online that to your child that has made them feel unsafe, scared or worried, you can report directly to CEOP following the link below. If you are worried that a child is in immediate danger, please call 999  </a:t>
            </a:r>
          </a:p>
          <a:p>
            <a:r>
              <a:rPr lang="en-GB" sz="2000" u="sng" dirty="0">
                <a:hlinkClick r:id="rId4"/>
              </a:rPr>
              <a:t>https://www.ceop.police.uk/Safety-Centre/</a:t>
            </a:r>
          </a:p>
          <a:p>
            <a:r>
              <a:rPr lang="en-GB" sz="2000" u="sng" dirty="0">
                <a:hlinkClick r:id="rId4"/>
              </a:rPr>
              <a:t>Should-I-make-a-report-to-CEOP-YP/</a:t>
            </a:r>
          </a:p>
          <a:p>
            <a:r>
              <a:rPr lang="en-GB" sz="2000" u="sng" dirty="0">
                <a:hlinkClick r:id="rId4"/>
              </a:rPr>
              <a:t>Should-I-make-a-report-to-CEOP-parent/</a:t>
            </a:r>
            <a:endParaRPr lang="en-GB" sz="2000" dirty="0"/>
          </a:p>
          <a:p>
            <a:endParaRPr lang="en-GB" sz="1400" dirty="0"/>
          </a:p>
          <a:p>
            <a:r>
              <a:rPr lang="en-GB" sz="1400" dirty="0"/>
              <a:t> </a:t>
            </a:r>
          </a:p>
          <a:p>
            <a:endParaRPr lang="en-GB" sz="1200" dirty="0"/>
          </a:p>
        </p:txBody>
      </p:sp>
      <p:pic>
        <p:nvPicPr>
          <p:cNvPr id="2050" name="Picture 2" descr="click ceop png"/>
          <p:cNvPicPr>
            <a:picLocks noChangeAspect="1" noChangeArrowheads="1"/>
          </p:cNvPicPr>
          <p:nvPr/>
        </p:nvPicPr>
        <p:blipFill rotWithShape="1">
          <a:blip r:embed="rId5">
            <a:extLst>
              <a:ext uri="{28A0092B-C50C-407E-A947-70E740481C1C}">
                <a14:useLocalDpi xmlns:a14="http://schemas.microsoft.com/office/drawing/2010/main" val="0"/>
              </a:ext>
            </a:extLst>
          </a:blip>
          <a:srcRect t="6292" r="39071" b="43076"/>
          <a:stretch/>
        </p:blipFill>
        <p:spPr bwMode="auto">
          <a:xfrm>
            <a:off x="7639684" y="4229916"/>
            <a:ext cx="3714116" cy="208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41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904240" y="701782"/>
            <a:ext cx="9956800" cy="6986528"/>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Parent Info </a:t>
            </a:r>
          </a:p>
          <a:p>
            <a:endPar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lvl="0"/>
            <a:r>
              <a:rPr lang="en-GB" sz="2000" u="sng" dirty="0">
                <a:hlinkClick r:id="rId3"/>
              </a:rPr>
              <a:t>Parent Info</a:t>
            </a:r>
            <a:r>
              <a:rPr lang="en-GB" sz="2000" u="sng" dirty="0"/>
              <a:t> </a:t>
            </a:r>
            <a:r>
              <a:rPr lang="en-GB" sz="2000" dirty="0"/>
              <a:t>is a collaboration between Parent Zone and NCA-CEOP, providing support and guidance for parents and carers related to the digital world from leading experts and organisations.  </a:t>
            </a:r>
          </a:p>
          <a:p>
            <a:pPr lvl="0"/>
            <a:endParaRPr lang="en-GB" sz="2000" dirty="0"/>
          </a:p>
          <a:p>
            <a:r>
              <a:rPr lang="en-GB" sz="2000" dirty="0"/>
              <a:t>Specific articles have been created for Parent Info to support families during this difficult time. </a:t>
            </a:r>
          </a:p>
          <a:p>
            <a:endParaRPr lang="en-GB" sz="2000" dirty="0"/>
          </a:p>
          <a:p>
            <a:r>
              <a:rPr lang="en-GB" sz="2000" dirty="0"/>
              <a:t>Here’s a few examples:</a:t>
            </a:r>
          </a:p>
          <a:p>
            <a:endParaRPr lang="en-GB" sz="2000" dirty="0"/>
          </a:p>
          <a:p>
            <a:pPr marL="342900" indent="-342900">
              <a:buFontTx/>
              <a:buChar char="-"/>
            </a:pPr>
            <a:r>
              <a:rPr lang="en-GB" sz="2000" dirty="0"/>
              <a:t>Coronavirus – how to help children spot fake news </a:t>
            </a:r>
          </a:p>
          <a:p>
            <a:pPr marL="342900" indent="-342900">
              <a:buFontTx/>
              <a:buChar char="-"/>
            </a:pPr>
            <a:r>
              <a:rPr lang="en-GB" sz="2000" dirty="0"/>
              <a:t>How to look after your family’s mental health when your stuck indoors </a:t>
            </a:r>
          </a:p>
          <a:p>
            <a:pPr marL="285750" indent="-285750">
              <a:buFontTx/>
              <a:buChar char="-"/>
            </a:pPr>
            <a:r>
              <a:rPr lang="en-GB" sz="2000" dirty="0"/>
              <a:t>Quarantined: helping teenagers cope with lockdown </a:t>
            </a:r>
          </a:p>
          <a:p>
            <a:pPr marL="285750" indent="-285750">
              <a:buFontTx/>
              <a:buChar char="-"/>
            </a:pPr>
            <a:endParaRPr lang="en-GB" sz="2000" dirty="0"/>
          </a:p>
          <a:p>
            <a:r>
              <a:rPr lang="en-GB" sz="2000" dirty="0"/>
              <a:t>In addition to supporting NCA –CEOP promote the #OnlineSafetyAtHome, we ask that as a professional you register and promote the Parent Info articles to parents and carers.</a:t>
            </a:r>
          </a:p>
          <a:p>
            <a:pPr marL="285750" indent="-285750">
              <a:buFontTx/>
              <a:buChar char="-"/>
            </a:pPr>
            <a:endParaRPr lang="en-GB" sz="1600" dirty="0"/>
          </a:p>
          <a:p>
            <a:pPr lvl="0"/>
            <a:endParaRPr lang="en-GB" sz="2000" dirty="0"/>
          </a:p>
          <a:p>
            <a:pPr lvl="0"/>
            <a:endParaRPr lang="en-GB" sz="2000" dirty="0"/>
          </a:p>
          <a:p>
            <a:pPr lvl="0"/>
            <a:endParaRPr lang="en-GB" sz="2000" dirty="0"/>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666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904240" y="701782"/>
            <a:ext cx="9956800" cy="5755422"/>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Parent Info suggested posts </a:t>
            </a:r>
          </a:p>
          <a:p>
            <a:endPar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lvl="0"/>
            <a:r>
              <a:rPr lang="en-GB" dirty="0"/>
              <a:t>Parent Info is a valuable source of information bought to you by @ClickCEOP (Facebook)/@CEOPUK (Twitter) and @ParentZone1 (Facebook)/@TheParentsZone (Twitter). Check out their articles to support your family during this lock down period – </a:t>
            </a:r>
            <a:r>
              <a:rPr lang="en-GB" dirty="0">
                <a:hlinkClick r:id="rId3"/>
              </a:rPr>
              <a:t>www.parentinfo.org</a:t>
            </a:r>
            <a:r>
              <a:rPr lang="en-GB" dirty="0"/>
              <a:t>  </a:t>
            </a:r>
          </a:p>
          <a:p>
            <a:pPr lvl="0"/>
            <a:endParaRPr lang="en-GB" dirty="0"/>
          </a:p>
          <a:p>
            <a:pPr lvl="0"/>
            <a:r>
              <a:rPr lang="en-GB" dirty="0"/>
              <a:t>It can be difficult to keep your family’s spirits up when cooped up inside. This Parent Info article shares some helpful ideas to look after your family’s mental health as we all self-isolate. Read and share the article here </a:t>
            </a:r>
            <a:r>
              <a:rPr lang="en-GB" dirty="0">
                <a:hlinkClick r:id="rId4"/>
              </a:rPr>
              <a:t>https://parentinfo.org/article/how-to-look-after-your-family-s-mental-health-when-you-re-stuck-indoors</a:t>
            </a:r>
            <a:endParaRPr lang="en-GB" dirty="0"/>
          </a:p>
          <a:p>
            <a:pPr lvl="0"/>
            <a:endParaRPr lang="en-GB" dirty="0"/>
          </a:p>
          <a:p>
            <a:pPr lvl="0"/>
            <a:r>
              <a:rPr lang="en-GB" dirty="0"/>
              <a:t>Social distancing and self-isolation brings challenges for everyone. But teens face a particularly hard time. Read and share this  Parent Info article for advice on helping teenagers cope with lockdown</a:t>
            </a:r>
          </a:p>
          <a:p>
            <a:pPr lvl="0"/>
            <a:r>
              <a:rPr lang="en-GB" u="sng" dirty="0">
                <a:hlinkClick r:id="rId5"/>
              </a:rPr>
              <a:t>https://parentzone.org.uk/article/quaranteened-helping-teenagers-cope-lockdown</a:t>
            </a:r>
            <a:endParaRPr lang="en-GB" dirty="0"/>
          </a:p>
          <a:p>
            <a:pPr lvl="0"/>
            <a:endParaRPr lang="en-GB" sz="2000" dirty="0"/>
          </a:p>
          <a:p>
            <a:pPr lvl="0"/>
            <a:endParaRPr lang="en-GB" sz="2000" dirty="0"/>
          </a:p>
          <a:p>
            <a:pPr lvl="0"/>
            <a:endParaRPr lang="en-GB" sz="2000" dirty="0"/>
          </a:p>
          <a:p>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H:\Offline Files\Outlook Temp\New PI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960" y="5355563"/>
            <a:ext cx="4465320" cy="85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3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3">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889000" y="1448541"/>
            <a:ext cx="9956800" cy="1200329"/>
          </a:xfrm>
          <a:prstGeom prst="rect">
            <a:avLst/>
          </a:prstGeom>
          <a:noFill/>
        </p:spPr>
        <p:txBody>
          <a:bodyPr wrap="square" rtlCol="0">
            <a:spAutoFit/>
          </a:bodyPr>
          <a:lstStyle/>
          <a:p>
            <a:pPr algn="ctr"/>
            <a:endParaRPr lang="en-GB" sz="36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algn="ctr"/>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Assets available for download* </a:t>
            </a:r>
          </a:p>
        </p:txBody>
      </p:sp>
      <p:sp>
        <p:nvSpPr>
          <p:cNvPr id="2" name="TextBox 1"/>
          <p:cNvSpPr txBox="1"/>
          <p:nvPr/>
        </p:nvSpPr>
        <p:spPr>
          <a:xfrm>
            <a:off x="7924800" y="5547360"/>
            <a:ext cx="4267200" cy="523220"/>
          </a:xfrm>
          <a:prstGeom prst="rect">
            <a:avLst/>
          </a:prstGeom>
          <a:noFill/>
        </p:spPr>
        <p:txBody>
          <a:bodyPr wrap="square" rtlCol="0">
            <a:spAutoFit/>
          </a:bodyPr>
          <a:lstStyle/>
          <a:p>
            <a:endParaRPr lang="en-GB" sz="2800" b="1" dirty="0"/>
          </a:p>
        </p:txBody>
      </p:sp>
      <p:sp>
        <p:nvSpPr>
          <p:cNvPr id="3" name="TextBox 2"/>
          <p:cNvSpPr txBox="1"/>
          <p:nvPr/>
        </p:nvSpPr>
        <p:spPr>
          <a:xfrm>
            <a:off x="889000" y="4937760"/>
            <a:ext cx="10043160" cy="923330"/>
          </a:xfrm>
          <a:prstGeom prst="rect">
            <a:avLst/>
          </a:prstGeom>
          <a:noFill/>
        </p:spPr>
        <p:txBody>
          <a:bodyPr wrap="square" rtlCol="0">
            <a:spAutoFit/>
          </a:bodyPr>
          <a:lstStyle/>
          <a:p>
            <a:r>
              <a:rPr lang="en-GB" dirty="0"/>
              <a:t>The assets on the following slides can all be downloaded from: </a:t>
            </a:r>
            <a:r>
              <a:rPr lang="en-GB" dirty="0">
                <a:hlinkClick r:id="rId4"/>
              </a:rPr>
              <a:t>www.thinkuknow.co.uk/professionals/ourviews/onlinesafetyathome-resources</a:t>
            </a:r>
            <a:r>
              <a:rPr lang="en-GB" dirty="0"/>
              <a:t> </a:t>
            </a:r>
          </a:p>
          <a:p>
            <a:endParaRPr lang="en-GB" dirty="0"/>
          </a:p>
        </p:txBody>
      </p:sp>
    </p:spTree>
    <p:extLst>
      <p:ext uri="{BB962C8B-B14F-4D97-AF65-F5344CB8AC3E}">
        <p14:creationId xmlns:p14="http://schemas.microsoft.com/office/powerpoint/2010/main" val="265089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0B92A-447C-1F42-8A96-FDE1C2B910E5}"/>
              </a:ext>
            </a:extLst>
          </p:cNvPr>
          <p:cNvPicPr/>
          <p:nvPr/>
        </p:nvPicPr>
        <p:blipFill rotWithShape="1">
          <a:blip r:embed="rId3">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2" name="Rectangle 1">
            <a:extLst>
              <a:ext uri="{FF2B5EF4-FFF2-40B4-BE49-F238E27FC236}">
                <a16:creationId xmlns:a16="http://schemas.microsoft.com/office/drawing/2014/main" id="{6C61E7E0-803C-A442-87A4-BE46CB9ABF82}"/>
              </a:ext>
            </a:extLst>
          </p:cNvPr>
          <p:cNvSpPr/>
          <p:nvPr/>
        </p:nvSpPr>
        <p:spPr>
          <a:xfrm>
            <a:off x="295275" y="228601"/>
            <a:ext cx="11687175" cy="639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A3C3125-B9A6-5B4E-9767-F9F9F7965E5A}"/>
              </a:ext>
            </a:extLst>
          </p:cNvPr>
          <p:cNvSpPr txBox="1"/>
          <p:nvPr/>
        </p:nvSpPr>
        <p:spPr>
          <a:xfrm>
            <a:off x="904240" y="375547"/>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Downloadable Banners/Images*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200" y="1241070"/>
            <a:ext cx="10058400" cy="8801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200" y="2302272"/>
            <a:ext cx="10058400" cy="88011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200" y="3405150"/>
            <a:ext cx="10058400" cy="88011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264" y="4461650"/>
            <a:ext cx="10092335" cy="88011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799" y="5521722"/>
            <a:ext cx="10129799" cy="880110"/>
          </a:xfrm>
          <a:prstGeom prst="rect">
            <a:avLst/>
          </a:prstGeom>
        </p:spPr>
      </p:pic>
    </p:spTree>
    <p:extLst>
      <p:ext uri="{BB962C8B-B14F-4D97-AF65-F5344CB8AC3E}">
        <p14:creationId xmlns:p14="http://schemas.microsoft.com/office/powerpoint/2010/main" val="89501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0B92A-447C-1F42-8A96-FDE1C2B910E5}"/>
              </a:ext>
            </a:extLst>
          </p:cNvPr>
          <p:cNvPicPr/>
          <p:nvPr/>
        </p:nvPicPr>
        <p:blipFill rotWithShape="1">
          <a:blip r:embed="rId3">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2" name="Rectangle 1">
            <a:extLst>
              <a:ext uri="{FF2B5EF4-FFF2-40B4-BE49-F238E27FC236}">
                <a16:creationId xmlns:a16="http://schemas.microsoft.com/office/drawing/2014/main" id="{6C61E7E0-803C-A442-87A4-BE46CB9ABF82}"/>
              </a:ext>
            </a:extLst>
          </p:cNvPr>
          <p:cNvSpPr/>
          <p:nvPr/>
        </p:nvSpPr>
        <p:spPr>
          <a:xfrm>
            <a:off x="295275" y="228601"/>
            <a:ext cx="11687175" cy="639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A3C3125-B9A6-5B4E-9767-F9F9F7965E5A}"/>
              </a:ext>
            </a:extLst>
          </p:cNvPr>
          <p:cNvSpPr txBox="1"/>
          <p:nvPr/>
        </p:nvSpPr>
        <p:spPr>
          <a:xfrm>
            <a:off x="837565" y="404122"/>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Downloadable Banners/Images*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406" y="1345757"/>
            <a:ext cx="3872216" cy="32460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82" y="1345758"/>
            <a:ext cx="3872217" cy="324607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518" y="4114046"/>
            <a:ext cx="4772993" cy="2386496"/>
          </a:xfrm>
          <a:prstGeom prst="rect">
            <a:avLst/>
          </a:prstGeom>
        </p:spPr>
      </p:pic>
    </p:spTree>
    <p:extLst>
      <p:ext uri="{BB962C8B-B14F-4D97-AF65-F5344CB8AC3E}">
        <p14:creationId xmlns:p14="http://schemas.microsoft.com/office/powerpoint/2010/main" val="18893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385763"/>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1DB621-BC2B-CE4D-9AB9-D0B9211FC67C}"/>
              </a:ext>
            </a:extLst>
          </p:cNvPr>
          <p:cNvSpPr txBox="1"/>
          <p:nvPr/>
        </p:nvSpPr>
        <p:spPr>
          <a:xfrm>
            <a:off x="904240" y="765949"/>
            <a:ext cx="9956800" cy="646331"/>
          </a:xfrm>
          <a:prstGeom prst="rect">
            <a:avLst/>
          </a:prstGeom>
          <a:noFill/>
        </p:spPr>
        <p:txBody>
          <a:bodyPr wrap="square" rtlCol="0">
            <a:spAutoFit/>
          </a:bodyPr>
          <a:lstStyle/>
          <a:p>
            <a:r>
              <a:rPr lang="en-GB" sz="3600" b="1" dirty="0">
                <a:solidFill>
                  <a:srgbClr val="7030A0"/>
                </a:solidFill>
                <a:latin typeface="Verdana" panose="020B0604030504040204" pitchFamily="34" charset="0"/>
                <a:ea typeface="Verdana" panose="020B0604030504040204" pitchFamily="34" charset="0"/>
                <a:cs typeface="Verdana" panose="020B0604030504040204" pitchFamily="34" charset="0"/>
              </a:rPr>
              <a:t>About #OnlineSafetyAtHome</a:t>
            </a:r>
            <a:endPar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904240" y="1657033"/>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#OnlineSafetyAtHome has been created by the NCA-CEOP Thinkuknow Education Team to support parents and carers during COVID-19 and the closure of schools.</a:t>
            </a:r>
          </a:p>
          <a:p>
            <a:pPr marL="0" indent="0">
              <a:buNone/>
            </a:pPr>
            <a:endParaRPr lang="en-GB" dirty="0"/>
          </a:p>
          <a:p>
            <a:pPr marL="0" indent="0">
              <a:buNone/>
            </a:pPr>
            <a:r>
              <a:rPr lang="en-GB" dirty="0"/>
              <a:t>Each fortnight, we release new home activity packs with simple 15 minute activities parents and carers can do with their child to support their online safety at home. </a:t>
            </a:r>
          </a:p>
          <a:p>
            <a:pPr marL="0" indent="0">
              <a:buNone/>
            </a:pPr>
            <a:endParaRPr lang="en-GB" dirty="0"/>
          </a:p>
          <a:p>
            <a:pPr marL="0" indent="0">
              <a:buNone/>
            </a:pPr>
            <a:r>
              <a:rPr lang="en-GB" dirty="0"/>
              <a:t>Today (21</a:t>
            </a:r>
            <a:r>
              <a:rPr lang="en-GB" baseline="30000" dirty="0"/>
              <a:t>st</a:t>
            </a:r>
            <a:r>
              <a:rPr lang="en-GB" dirty="0"/>
              <a:t> April) we launch our third set of activities, with the first two releases having a combined download total over 100,000.</a:t>
            </a:r>
          </a:p>
          <a:p>
            <a:pPr marL="0" indent="0">
              <a:buNone/>
            </a:pPr>
            <a:endParaRPr lang="en-GB" dirty="0"/>
          </a:p>
          <a:p>
            <a:pPr marL="0" indent="0">
              <a:buNone/>
            </a:pPr>
            <a:r>
              <a:rPr lang="en-GB" dirty="0"/>
              <a:t>This pack will provide you with the content and assets you will need to share  #OnlineSafetyAtHome with the families you work with. Thank you for your continued support.</a:t>
            </a:r>
          </a:p>
          <a:p>
            <a:pPr marL="0" indent="0">
              <a:buNone/>
            </a:pPr>
            <a:endParaRPr lang="en-GB" dirty="0"/>
          </a:p>
        </p:txBody>
      </p:sp>
    </p:spTree>
    <p:extLst>
      <p:ext uri="{BB962C8B-B14F-4D97-AF65-F5344CB8AC3E}">
        <p14:creationId xmlns:p14="http://schemas.microsoft.com/office/powerpoint/2010/main" val="299179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0B92A-447C-1F42-8A96-FDE1C2B910E5}"/>
              </a:ext>
            </a:extLst>
          </p:cNvPr>
          <p:cNvPicPr/>
          <p:nvPr/>
        </p:nvPicPr>
        <p:blipFill rotWithShape="1">
          <a:blip r:embed="rId3">
            <a:extLst>
              <a:ext uri="{28A0092B-C50C-407E-A947-70E740481C1C}">
                <a14:useLocalDpi xmlns:a14="http://schemas.microsoft.com/office/drawing/2010/main" val="0"/>
              </a:ext>
            </a:extLst>
          </a:blip>
          <a:srcRect l="32725" t="27828" r="51055" b="42983"/>
          <a:stretch/>
        </p:blipFill>
        <p:spPr bwMode="auto">
          <a:xfrm>
            <a:off x="5715" y="-4762"/>
            <a:ext cx="12192000" cy="6858000"/>
          </a:xfrm>
          <a:prstGeom prst="rect">
            <a:avLst/>
          </a:prstGeom>
          <a:noFill/>
          <a:ln>
            <a:noFill/>
          </a:ln>
        </p:spPr>
      </p:pic>
      <p:sp>
        <p:nvSpPr>
          <p:cNvPr id="2" name="Rectangle 1">
            <a:extLst>
              <a:ext uri="{FF2B5EF4-FFF2-40B4-BE49-F238E27FC236}">
                <a16:creationId xmlns:a16="http://schemas.microsoft.com/office/drawing/2014/main" id="{6C61E7E0-803C-A442-87A4-BE46CB9ABF82}"/>
              </a:ext>
            </a:extLst>
          </p:cNvPr>
          <p:cNvSpPr/>
          <p:nvPr/>
        </p:nvSpPr>
        <p:spPr>
          <a:xfrm>
            <a:off x="295275" y="228601"/>
            <a:ext cx="11687175" cy="639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A3C3125-B9A6-5B4E-9767-F9F9F7965E5A}"/>
              </a:ext>
            </a:extLst>
          </p:cNvPr>
          <p:cNvSpPr txBox="1"/>
          <p:nvPr/>
        </p:nvSpPr>
        <p:spPr>
          <a:xfrm>
            <a:off x="837565" y="404122"/>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Downloadable Banners/Images*</a:t>
            </a:r>
          </a:p>
        </p:txBody>
      </p:sp>
      <p:pic>
        <p:nvPicPr>
          <p:cNvPr id="1026" name="Picture 2" descr="H:\Offline Files\Outlook Temp\New PI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90" y="2682963"/>
            <a:ext cx="7820343" cy="149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5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21DB621-BC2B-CE4D-9AB9-D0B9211FC67C}"/>
              </a:ext>
            </a:extLst>
          </p:cNvPr>
          <p:cNvSpPr txBox="1"/>
          <p:nvPr/>
        </p:nvSpPr>
        <p:spPr>
          <a:xfrm>
            <a:off x="838200" y="871518"/>
            <a:ext cx="9956800" cy="954107"/>
          </a:xfrm>
          <a:prstGeom prst="rect">
            <a:avLst/>
          </a:prstGeom>
          <a:noFill/>
        </p:spPr>
        <p:txBody>
          <a:bodyPr wrap="square" rtlCol="0">
            <a:spAutoFit/>
          </a:bodyPr>
          <a:lstStyle/>
          <a:p>
            <a:pPr algn="ctr"/>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Thank you!</a:t>
            </a:r>
          </a:p>
          <a:p>
            <a:pPr algn="ctr"/>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838200" y="2144103"/>
            <a:ext cx="10321223" cy="2739211"/>
          </a:xfrm>
          <a:prstGeom prst="rect">
            <a:avLst/>
          </a:prstGeom>
          <a:noFill/>
        </p:spPr>
        <p:txBody>
          <a:bodyPr wrap="square" rtlCol="0">
            <a:spAutoFit/>
          </a:bodyPr>
          <a:lstStyle/>
          <a:p>
            <a:r>
              <a:rPr lang="en-GB" sz="2400" dirty="0"/>
              <a:t>Thank you for supporting the #OnlineSafetyAtHome campaign. Please don’t forget to tag us in any social posts and if you have any questions about the campaign, please contact the NCA-CEOP Education Team at </a:t>
            </a:r>
            <a:r>
              <a:rPr lang="en-GB" sz="2400" dirty="0">
                <a:hlinkClick r:id="rId3"/>
              </a:rPr>
              <a:t>ceopeducation@nca.gov.uk</a:t>
            </a:r>
            <a:endParaRPr lang="en-GB" sz="2400" dirty="0"/>
          </a:p>
          <a:p>
            <a:endParaRPr lang="en-GB" dirty="0"/>
          </a:p>
          <a:p>
            <a:endParaRPr lang="en-GB" dirty="0"/>
          </a:p>
          <a:p>
            <a:endParaRPr lang="en-GB" sz="1400" dirty="0"/>
          </a:p>
          <a:p>
            <a:r>
              <a:rPr lang="en-GB" sz="1400" dirty="0"/>
              <a:t> </a:t>
            </a:r>
          </a:p>
          <a:p>
            <a:endParaRPr lang="en-GB" sz="1200" dirty="0"/>
          </a:p>
        </p:txBody>
      </p:sp>
    </p:spTree>
    <p:extLst>
      <p:ext uri="{BB962C8B-B14F-4D97-AF65-F5344CB8AC3E}">
        <p14:creationId xmlns:p14="http://schemas.microsoft.com/office/powerpoint/2010/main" val="80133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866140" y="722275"/>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Example activity pack – Primary age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874" y="1808736"/>
            <a:ext cx="4614307" cy="386816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317"/>
          <a:stretch/>
        </p:blipFill>
        <p:spPr bwMode="auto">
          <a:xfrm>
            <a:off x="6492239" y="1527858"/>
            <a:ext cx="4511039" cy="467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47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848360" y="722274"/>
            <a:ext cx="9956800" cy="584775"/>
          </a:xfrm>
          <a:prstGeom prst="rect">
            <a:avLst/>
          </a:prstGeom>
          <a:noFill/>
        </p:spPr>
        <p:txBody>
          <a:bodyPr wrap="square" rtlCol="0">
            <a:spAutoFit/>
          </a:bodyPr>
          <a:lstStyle/>
          <a:p>
            <a:r>
              <a:rPr lang="en-US" sz="3200" b="1" dirty="0">
                <a:solidFill>
                  <a:srgbClr val="7030A0"/>
                </a:solidFill>
                <a:latin typeface="Verdana" panose="020B0604030504040204" pitchFamily="34" charset="0"/>
                <a:ea typeface="Verdana" panose="020B0604030504040204" pitchFamily="34" charset="0"/>
                <a:cs typeface="Verdana" panose="020B0604030504040204" pitchFamily="34" charset="0"/>
              </a:rPr>
              <a:t>Example activity pack – Secondary  age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25" t="19535" r="25396" b="2558"/>
          <a:stretch/>
        </p:blipFill>
        <p:spPr bwMode="auto">
          <a:xfrm>
            <a:off x="6096000" y="1569720"/>
            <a:ext cx="5120640" cy="420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l="18590" t="11598" r="16539" b="8675"/>
          <a:stretch>
            <a:fillRect/>
          </a:stretch>
        </p:blipFill>
        <p:spPr bwMode="auto">
          <a:xfrm>
            <a:off x="767079" y="1846885"/>
            <a:ext cx="5278121" cy="365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68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085136" y="3838575"/>
            <a:ext cx="1041675" cy="2338388"/>
          </a:xfrm>
        </p:spPr>
      </p:pic>
      <p:pic>
        <p:nvPicPr>
          <p:cNvPr id="4" name="Picture 3">
            <a:extLst>
              <a:ext uri="{FF2B5EF4-FFF2-40B4-BE49-F238E27FC236}">
                <a16:creationId xmlns:a16="http://schemas.microsoft.com/office/drawing/2014/main" id="{2F20B92A-447C-1F42-8A96-FDE1C2B910E5}"/>
              </a:ext>
            </a:extLst>
          </p:cNvPr>
          <p:cNvPicPr/>
          <p:nvPr/>
        </p:nvPicPr>
        <p:blipFill rotWithShape="1">
          <a:blip r:embed="rId3">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1DB621-BC2B-CE4D-9AB9-D0B9211FC67C}"/>
              </a:ext>
            </a:extLst>
          </p:cNvPr>
          <p:cNvSpPr txBox="1"/>
          <p:nvPr/>
        </p:nvSpPr>
        <p:spPr>
          <a:xfrm>
            <a:off x="904240" y="765950"/>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Parents and Carers Helpsheets</a:t>
            </a:r>
          </a:p>
        </p:txBody>
      </p:sp>
      <p:sp>
        <p:nvSpPr>
          <p:cNvPr id="6" name="TextBox 5"/>
          <p:cNvSpPr txBox="1"/>
          <p:nvPr/>
        </p:nvSpPr>
        <p:spPr>
          <a:xfrm>
            <a:off x="904240" y="1573538"/>
            <a:ext cx="10373360" cy="1938992"/>
          </a:xfrm>
          <a:prstGeom prst="rect">
            <a:avLst/>
          </a:prstGeom>
          <a:noFill/>
        </p:spPr>
        <p:txBody>
          <a:bodyPr wrap="square" rtlCol="0">
            <a:spAutoFit/>
          </a:bodyPr>
          <a:lstStyle/>
          <a:p>
            <a:r>
              <a:rPr lang="en-GB" sz="2400" dirty="0">
                <a:effectLst/>
              </a:rPr>
              <a:t>In addition to the activities, we have created</a:t>
            </a:r>
            <a:r>
              <a:rPr lang="en-GB" sz="2400" dirty="0"/>
              <a:t> Parents and Carers Helpsheets with key online safety advice and links to our resources, as well as different support services</a:t>
            </a:r>
            <a:r>
              <a:rPr lang="en-GB" sz="1600" dirty="0"/>
              <a:t>. </a:t>
            </a:r>
          </a:p>
          <a:p>
            <a:endParaRPr lang="en-GB" sz="2400" dirty="0">
              <a:effectLst/>
            </a:endParaRPr>
          </a:p>
          <a:p>
            <a:r>
              <a:rPr lang="en-GB" sz="2400" dirty="0"/>
              <a:t>You can find these </a:t>
            </a:r>
            <a:r>
              <a:rPr lang="en-GB" sz="2400" dirty="0">
                <a:hlinkClick r:id="rId4"/>
              </a:rPr>
              <a:t>here</a:t>
            </a:r>
            <a:r>
              <a:rPr lang="en-GB" sz="2400" dirty="0"/>
              <a:t>.</a:t>
            </a:r>
            <a:endParaRPr lang="en-GB" sz="2400" dirty="0">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16049" y="3028949"/>
            <a:ext cx="1378034" cy="329056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151264" y="2905124"/>
            <a:ext cx="1245181" cy="341439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98569" y="2748715"/>
            <a:ext cx="1118743" cy="3570805"/>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404" y="3028949"/>
            <a:ext cx="1462506" cy="3283083"/>
          </a:xfrm>
          <a:prstGeom prst="rect">
            <a:avLst/>
          </a:prstGeom>
        </p:spPr>
      </p:pic>
    </p:spTree>
    <p:extLst>
      <p:ext uri="{BB962C8B-B14F-4D97-AF65-F5344CB8AC3E}">
        <p14:creationId xmlns:p14="http://schemas.microsoft.com/office/powerpoint/2010/main" val="152945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help us to shape our offer and better meet your needs, please complete our short survey. It should take no more than 5 minutes to complete.</a:t>
            </a: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904240" y="918350"/>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Parents survey</a:t>
            </a:r>
          </a:p>
        </p:txBody>
      </p:sp>
      <p:sp>
        <p:nvSpPr>
          <p:cNvPr id="4" name="TextBox 3"/>
          <p:cNvSpPr txBox="1"/>
          <p:nvPr/>
        </p:nvSpPr>
        <p:spPr>
          <a:xfrm>
            <a:off x="904241" y="1743075"/>
            <a:ext cx="10382884" cy="1569660"/>
          </a:xfrm>
          <a:prstGeom prst="rect">
            <a:avLst/>
          </a:prstGeom>
          <a:noFill/>
        </p:spPr>
        <p:txBody>
          <a:bodyPr wrap="square" rtlCol="0">
            <a:spAutoFit/>
          </a:bodyPr>
          <a:lstStyle/>
          <a:p>
            <a:r>
              <a:rPr lang="en-GB" sz="2400" dirty="0"/>
              <a:t>To help us shape the #OnlineSafetyAtHome package, we are asking parents and carers to complete our short survey. It should take no more than 5 minutes to complete. Please ask the parents and carers you work with take part, the survey can be found </a:t>
            </a:r>
            <a:r>
              <a:rPr lang="en-GB" sz="2400" dirty="0">
                <a:hlinkClick r:id="rId3"/>
              </a:rPr>
              <a:t>here.</a:t>
            </a:r>
            <a:endParaRPr lang="en-GB"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983" y="3231535"/>
            <a:ext cx="5599707" cy="2799853"/>
          </a:xfrm>
          <a:prstGeom prst="rect">
            <a:avLst/>
          </a:prstGeom>
        </p:spPr>
      </p:pic>
    </p:spTree>
    <p:extLst>
      <p:ext uri="{BB962C8B-B14F-4D97-AF65-F5344CB8AC3E}">
        <p14:creationId xmlns:p14="http://schemas.microsoft.com/office/powerpoint/2010/main" val="46128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25FAFF-6047-CD40-B444-963BCCD5ACE7}"/>
              </a:ext>
            </a:extLst>
          </p:cNvPr>
          <p:cNvPicPr/>
          <p:nvPr/>
        </p:nvPicPr>
        <p:blipFill rotWithShape="1">
          <a:blip r:embed="rId2">
            <a:extLst>
              <a:ext uri="{28A0092B-C50C-407E-A947-70E740481C1C}">
                <a14:useLocalDpi xmlns:a14="http://schemas.microsoft.com/office/drawing/2010/main" val="0"/>
              </a:ext>
            </a:extLst>
          </a:blip>
          <a:srcRect l="29249" t="35935" r="60481" b="24140"/>
          <a:stretch/>
        </p:blipFill>
        <p:spPr bwMode="auto">
          <a:xfrm>
            <a:off x="0" y="0"/>
            <a:ext cx="12192000" cy="6858000"/>
          </a:xfrm>
          <a:prstGeom prst="rect">
            <a:avLst/>
          </a:prstGeom>
          <a:noFill/>
          <a:ln>
            <a:noFill/>
          </a:ln>
        </p:spPr>
      </p:pic>
      <p:sp>
        <p:nvSpPr>
          <p:cNvPr id="14" name="Rectangle 13">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help us to shape our offer and better meet your needs, please complete our short survey. It should take no more than 5 minutes to complete.</a:t>
            </a:r>
            <a:endParaRPr lang="en-US" dirty="0"/>
          </a:p>
        </p:txBody>
      </p:sp>
      <p:sp>
        <p:nvSpPr>
          <p:cNvPr id="16" name="TextBox 15">
            <a:extLst>
              <a:ext uri="{FF2B5EF4-FFF2-40B4-BE49-F238E27FC236}">
                <a16:creationId xmlns:a16="http://schemas.microsoft.com/office/drawing/2014/main" id="{421DB621-BC2B-CE4D-9AB9-D0B9211FC67C}"/>
              </a:ext>
            </a:extLst>
          </p:cNvPr>
          <p:cNvSpPr txBox="1"/>
          <p:nvPr/>
        </p:nvSpPr>
        <p:spPr>
          <a:xfrm>
            <a:off x="904240" y="918350"/>
            <a:ext cx="9956800" cy="646331"/>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Professionals survey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175" y="3229155"/>
            <a:ext cx="5610224" cy="2805112"/>
          </a:xfrm>
          <a:prstGeom prst="rect">
            <a:avLst/>
          </a:prstGeom>
        </p:spPr>
      </p:pic>
      <p:sp>
        <p:nvSpPr>
          <p:cNvPr id="4" name="TextBox 3"/>
          <p:cNvSpPr txBox="1"/>
          <p:nvPr/>
        </p:nvSpPr>
        <p:spPr>
          <a:xfrm>
            <a:off x="904241" y="1743075"/>
            <a:ext cx="10382884" cy="1200329"/>
          </a:xfrm>
          <a:prstGeom prst="rect">
            <a:avLst/>
          </a:prstGeom>
          <a:noFill/>
        </p:spPr>
        <p:txBody>
          <a:bodyPr wrap="square" rtlCol="0">
            <a:spAutoFit/>
          </a:bodyPr>
          <a:lstStyle/>
          <a:p>
            <a:r>
              <a:rPr lang="en-GB" sz="2400" dirty="0"/>
              <a:t>To help us shape the #OnlineSafetyAtHome package, we are asking professionals to complete and share our short survey. It should take no more than 5 minutes to complete. You can find the survey </a:t>
            </a:r>
            <a:r>
              <a:rPr lang="en-GB" sz="2400" dirty="0">
                <a:hlinkClick r:id="rId4"/>
              </a:rPr>
              <a:t>here.</a:t>
            </a:r>
            <a:endParaRPr lang="en-GB" sz="2400" dirty="0"/>
          </a:p>
        </p:txBody>
      </p:sp>
    </p:spTree>
    <p:extLst>
      <p:ext uri="{BB962C8B-B14F-4D97-AF65-F5344CB8AC3E}">
        <p14:creationId xmlns:p14="http://schemas.microsoft.com/office/powerpoint/2010/main" val="235724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2832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1DB621-BC2B-CE4D-9AB9-D0B9211FC67C}"/>
              </a:ext>
            </a:extLst>
          </p:cNvPr>
          <p:cNvSpPr txBox="1"/>
          <p:nvPr/>
        </p:nvSpPr>
        <p:spPr>
          <a:xfrm>
            <a:off x="838200" y="745223"/>
            <a:ext cx="9956800" cy="1200329"/>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4 Key messages for Parents and Carers </a:t>
            </a:r>
          </a:p>
        </p:txBody>
      </p:sp>
      <p:sp>
        <p:nvSpPr>
          <p:cNvPr id="6" name="TextBox 5"/>
          <p:cNvSpPr txBox="1"/>
          <p:nvPr/>
        </p:nvSpPr>
        <p:spPr>
          <a:xfrm>
            <a:off x="833120" y="3007311"/>
            <a:ext cx="10416540" cy="3123932"/>
          </a:xfrm>
          <a:prstGeom prst="rect">
            <a:avLst/>
          </a:prstGeom>
          <a:noFill/>
        </p:spPr>
        <p:txBody>
          <a:bodyPr wrap="square" rtlCol="0">
            <a:spAutoFit/>
          </a:bodyPr>
          <a:lstStyle/>
          <a:p>
            <a:pPr marL="342900" lvl="0" indent="-342900">
              <a:buAutoNum type="arabicPeriod"/>
            </a:pPr>
            <a:r>
              <a:rPr lang="en-GB" sz="2000" b="1" dirty="0"/>
              <a:t>Use this as an opportunity to talk  to your child about their use of the internet </a:t>
            </a:r>
          </a:p>
          <a:p>
            <a:pPr lvl="0"/>
            <a:r>
              <a:rPr lang="en-GB" sz="2000" dirty="0"/>
              <a:t>With children and parents spending more time at home, now is a great time to continue to chat  with your child about how they are using online technology and what it means to them. Their use of apps and games may have changed since the outbreak, so now is a good time to check in!</a:t>
            </a:r>
          </a:p>
          <a:p>
            <a:pPr lvl="0"/>
            <a:endParaRPr lang="en-GB" sz="2000" b="1" dirty="0"/>
          </a:p>
          <a:p>
            <a:pPr lvl="0"/>
            <a:r>
              <a:rPr lang="en-GB" sz="2000" b="1" dirty="0"/>
              <a:t>2. Explore Thinkuknow resources using the #OnlineSafetyAtHome activity packs</a:t>
            </a:r>
          </a:p>
          <a:p>
            <a:r>
              <a:rPr lang="en-GB" sz="2000" dirty="0"/>
              <a:t>Every fortnight  Thinkuknow will release  a new set of #OnlineSafetyAtHome activity packs to share with children between the ages of 3 and 16. Use these to help you keep up a positive, supportive conversation about safety online in your home</a:t>
            </a:r>
            <a:endParaRPr lang="en-GB" sz="2000" b="1" dirty="0"/>
          </a:p>
          <a:p>
            <a:pPr lvl="0"/>
            <a:endParaRPr lang="en-GB" sz="1700" dirty="0">
              <a:effectLst/>
            </a:endParaRPr>
          </a:p>
        </p:txBody>
      </p:sp>
      <p:sp>
        <p:nvSpPr>
          <p:cNvPr id="8" name="TextBox 7"/>
          <p:cNvSpPr txBox="1"/>
          <p:nvPr/>
        </p:nvSpPr>
        <p:spPr>
          <a:xfrm>
            <a:off x="955040" y="2160656"/>
            <a:ext cx="9723120" cy="707886"/>
          </a:xfrm>
          <a:prstGeom prst="rect">
            <a:avLst/>
          </a:prstGeom>
          <a:noFill/>
        </p:spPr>
        <p:txBody>
          <a:bodyPr wrap="square" rtlCol="0">
            <a:spAutoFit/>
          </a:bodyPr>
          <a:lstStyle/>
          <a:p>
            <a:pPr lvl="0"/>
            <a:r>
              <a:rPr lang="en-GB" sz="2000" b="1" dirty="0">
                <a:effectLst/>
              </a:rPr>
              <a:t>Where possible, please use the followin</a:t>
            </a:r>
            <a:r>
              <a:rPr lang="en-GB" sz="2000" b="1" dirty="0"/>
              <a:t>g key messages to support the families you work with:</a:t>
            </a:r>
            <a:endParaRPr lang="en-GB" sz="2000" b="1" dirty="0">
              <a:effectLst/>
            </a:endParaRPr>
          </a:p>
        </p:txBody>
      </p:sp>
    </p:spTree>
    <p:extLst>
      <p:ext uri="{BB962C8B-B14F-4D97-AF65-F5344CB8AC3E}">
        <p14:creationId xmlns:p14="http://schemas.microsoft.com/office/powerpoint/2010/main" val="169336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20B92A-447C-1F42-8A96-FDE1C2B910E5}"/>
              </a:ext>
            </a:extLst>
          </p:cNvPr>
          <p:cNvPicPr/>
          <p:nvPr/>
        </p:nvPicPr>
        <p:blipFill rotWithShape="1">
          <a:blip r:embed="rId2">
            <a:extLst>
              <a:ext uri="{28A0092B-C50C-407E-A947-70E740481C1C}">
                <a14:useLocalDpi xmlns:a14="http://schemas.microsoft.com/office/drawing/2010/main" val="0"/>
              </a:ext>
            </a:extLst>
          </a:blip>
          <a:srcRect l="32725" t="27828" r="51055" b="42983"/>
          <a:stretch/>
        </p:blipFill>
        <p:spPr bwMode="auto">
          <a:xfrm>
            <a:off x="0" y="0"/>
            <a:ext cx="12192000" cy="6858000"/>
          </a:xfrm>
          <a:prstGeom prst="rect">
            <a:avLst/>
          </a:prstGeom>
          <a:noFill/>
          <a:ln>
            <a:noFill/>
          </a:ln>
        </p:spPr>
      </p:pic>
      <p:sp>
        <p:nvSpPr>
          <p:cNvPr id="5" name="Rectangle 4">
            <a:extLst>
              <a:ext uri="{FF2B5EF4-FFF2-40B4-BE49-F238E27FC236}">
                <a16:creationId xmlns:a16="http://schemas.microsoft.com/office/drawing/2014/main" id="{ABED48F1-2B2A-A542-AD18-9B63C23B0086}"/>
              </a:ext>
            </a:extLst>
          </p:cNvPr>
          <p:cNvSpPr/>
          <p:nvPr/>
        </p:nvSpPr>
        <p:spPr>
          <a:xfrm>
            <a:off x="548640" y="533400"/>
            <a:ext cx="1099312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schemeClr val="tx1"/>
              </a:solidFill>
            </a:endParaRPr>
          </a:p>
        </p:txBody>
      </p:sp>
      <p:sp>
        <p:nvSpPr>
          <p:cNvPr id="7" name="TextBox 6">
            <a:extLst>
              <a:ext uri="{FF2B5EF4-FFF2-40B4-BE49-F238E27FC236}">
                <a16:creationId xmlns:a16="http://schemas.microsoft.com/office/drawing/2014/main" id="{421DB621-BC2B-CE4D-9AB9-D0B9211FC67C}"/>
              </a:ext>
            </a:extLst>
          </p:cNvPr>
          <p:cNvSpPr txBox="1"/>
          <p:nvPr/>
        </p:nvSpPr>
        <p:spPr>
          <a:xfrm>
            <a:off x="838200" y="745223"/>
            <a:ext cx="9956800" cy="1200329"/>
          </a:xfrm>
          <a:prstGeom prst="rect">
            <a:avLst/>
          </a:prstGeom>
          <a:noFill/>
        </p:spPr>
        <p:txBody>
          <a:bodyPr wrap="square" rtlCol="0">
            <a:spAutoFit/>
          </a:bodyPr>
          <a:lstStyle/>
          <a:p>
            <a:r>
              <a:rPr lang="en-US" sz="3600" b="1" dirty="0">
                <a:solidFill>
                  <a:srgbClr val="7030A0"/>
                </a:solidFill>
                <a:latin typeface="Verdana" panose="020B0604030504040204" pitchFamily="34" charset="0"/>
                <a:ea typeface="Verdana" panose="020B0604030504040204" pitchFamily="34" charset="0"/>
                <a:cs typeface="Verdana" panose="020B0604030504040204" pitchFamily="34" charset="0"/>
              </a:rPr>
              <a:t>4 Key messages for Parents and Carers - continued </a:t>
            </a:r>
          </a:p>
        </p:txBody>
      </p:sp>
      <p:sp>
        <p:nvSpPr>
          <p:cNvPr id="8" name="TextBox 7"/>
          <p:cNvSpPr txBox="1"/>
          <p:nvPr/>
        </p:nvSpPr>
        <p:spPr>
          <a:xfrm>
            <a:off x="904240" y="2164080"/>
            <a:ext cx="10416540" cy="4047262"/>
          </a:xfrm>
          <a:prstGeom prst="rect">
            <a:avLst/>
          </a:prstGeom>
          <a:noFill/>
        </p:spPr>
        <p:txBody>
          <a:bodyPr wrap="square" rtlCol="0">
            <a:spAutoFit/>
          </a:bodyPr>
          <a:lstStyle/>
          <a:p>
            <a:pPr lvl="0"/>
            <a:endParaRPr lang="en-GB" sz="2000" b="1" dirty="0"/>
          </a:p>
          <a:p>
            <a:pPr lvl="0"/>
            <a:r>
              <a:rPr lang="en-GB" sz="2000" b="1" dirty="0"/>
              <a:t>3. Tell your children to report anything that worries them</a:t>
            </a:r>
          </a:p>
          <a:p>
            <a:pPr lvl="0"/>
            <a:r>
              <a:rPr lang="en-GB" sz="2000" dirty="0"/>
              <a:t>It’s important that children and young people always know where to go if they come across something that worries them or makes them feel uncomfortable online. Remind them regularly that you’re there to help. </a:t>
            </a:r>
          </a:p>
          <a:p>
            <a:pPr lvl="0"/>
            <a:endParaRPr lang="en-GB" sz="2000" b="1" dirty="0"/>
          </a:p>
          <a:p>
            <a:pPr lvl="0"/>
            <a:r>
              <a:rPr lang="en-GB" sz="2000" b="1" dirty="0"/>
              <a:t>4. Use parental controls</a:t>
            </a:r>
          </a:p>
          <a:p>
            <a:pPr lvl="0"/>
            <a:r>
              <a:rPr lang="en-GB" sz="2000" dirty="0"/>
              <a:t>Setting parental controls can be a quick and effective tool to help protect your children online, and should be installed on all devices that children use.</a:t>
            </a:r>
          </a:p>
          <a:p>
            <a:pPr lvl="0"/>
            <a:endParaRPr lang="en-GB" sz="2000" dirty="0"/>
          </a:p>
          <a:p>
            <a:r>
              <a:rPr lang="en-GB" sz="2000" dirty="0"/>
              <a:t>More information is available </a:t>
            </a:r>
            <a:r>
              <a:rPr lang="en-GB" sz="2000" dirty="0">
                <a:hlinkClick r:id="rId3"/>
              </a:rPr>
              <a:t>here</a:t>
            </a:r>
            <a:r>
              <a:rPr lang="en-GB" sz="2000" dirty="0"/>
              <a:t>.</a:t>
            </a:r>
          </a:p>
          <a:p>
            <a:pPr marL="342900" lvl="0" indent="-342900">
              <a:buAutoNum type="arabicPeriod"/>
            </a:pPr>
            <a:endParaRPr lang="en-GB" sz="2000" b="1" dirty="0"/>
          </a:p>
          <a:p>
            <a:pPr lvl="0"/>
            <a:endParaRPr lang="en-GB" sz="1700" dirty="0">
              <a:effectLst/>
            </a:endParaRPr>
          </a:p>
        </p:txBody>
      </p:sp>
    </p:spTree>
    <p:extLst>
      <p:ext uri="{BB962C8B-B14F-4D97-AF65-F5344CB8AC3E}">
        <p14:creationId xmlns:p14="http://schemas.microsoft.com/office/powerpoint/2010/main" val="3654399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1975</Words>
  <Application>Microsoft Office PowerPoint</Application>
  <PresentationFormat>Widescreen</PresentationFormat>
  <Paragraphs>143</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 Comms NCA</dc:creator>
  <cp:lastModifiedBy>Mrs MacPhee</cp:lastModifiedBy>
  <cp:revision>26</cp:revision>
  <dcterms:created xsi:type="dcterms:W3CDTF">2020-03-31T11:38:32Z</dcterms:created>
  <dcterms:modified xsi:type="dcterms:W3CDTF">2020-05-19T07:44:03Z</dcterms:modified>
</cp:coreProperties>
</file>