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1" r:id="rId25"/>
    <p:sldId id="282" r:id="rId26"/>
    <p:sldId id="284" r:id="rId27"/>
    <p:sldId id="285" r:id="rId28"/>
    <p:sldId id="286" r:id="rId29"/>
    <p:sldId id="261" r:id="rId30"/>
    <p:sldId id="283" r:id="rId31"/>
    <p:sldId id="287" r:id="rId32"/>
    <p:sldId id="25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ddle.co/" TargetMode="External"/><Relationship Id="rId4" Type="http://schemas.openxmlformats.org/officeDocument/2006/relationships/hyperlink" Target="https://swiggle.org.uk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arentinfo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cAf2-yIF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z4EyUMUTro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ependent.co.uk/news/uk/home-news/facebook-fraud-risk-personal-information-like-page-data-to-go-short-film-a712006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IOOn2wR8b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Online Safety </a:t>
            </a:r>
            <a:br>
              <a:rPr lang="en-GB" dirty="0" smtClean="0"/>
            </a:br>
            <a:r>
              <a:rPr lang="en-GB" dirty="0" smtClean="0"/>
              <a:t>Information </a:t>
            </a:r>
            <a:r>
              <a:rPr lang="en-GB" dirty="0" err="1" smtClean="0"/>
              <a:t>EvenT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CA2527"/>
                </a:solidFill>
              </a:rPr>
              <a:t>Keeping Your Child Safe</a:t>
            </a:r>
            <a:br>
              <a:rPr lang="en-US" altLang="en-US" sz="3600" dirty="0">
                <a:solidFill>
                  <a:srgbClr val="CA2527"/>
                </a:solidFill>
              </a:rPr>
            </a:br>
            <a:r>
              <a:rPr lang="en-US" altLang="en-US" sz="3600" dirty="0" smtClean="0">
                <a:solidFill>
                  <a:srgbClr val="CA2527"/>
                </a:solidFill>
              </a:rPr>
              <a:t>ONLINE</a:t>
            </a:r>
            <a:endParaRPr lang="en-GB" sz="3600" dirty="0"/>
          </a:p>
        </p:txBody>
      </p:sp>
      <p:pic>
        <p:nvPicPr>
          <p:cNvPr id="4" name="Picture 3" descr="riverside_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244157"/>
            <a:ext cx="1549400" cy="10566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/>
          <p:nvPr/>
        </p:nvSpPr>
        <p:spPr>
          <a:xfrm>
            <a:off x="748088" y="1224583"/>
            <a:ext cx="10579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Parenting in the Digital Age 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26417"/>
            <a:ext cx="10364451" cy="1596177"/>
          </a:xfrm>
        </p:spPr>
        <p:txBody>
          <a:bodyPr>
            <a:noAutofit/>
          </a:bodyPr>
          <a:lstStyle/>
          <a:p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Risks parents are concerned about</a:t>
            </a:r>
            <a:endParaRPr lang="en-GB" sz="5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0" y="1681659"/>
            <a:ext cx="11252171" cy="50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Risk is not harm.  Positive action can limit risks becoming harmful</a:t>
            </a:r>
            <a:endParaRPr lang="en-GB" sz="4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2600" y="2038591"/>
            <a:ext cx="11087100" cy="47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Dealing with inappropriate </a:t>
            </a:r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</a:t>
            </a:r>
            <a:endParaRPr lang="en-GB" sz="5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114" y="1981200"/>
            <a:ext cx="11603706" cy="42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32623"/>
            <a:ext cx="10364451" cy="1596177"/>
          </a:xfrm>
        </p:spPr>
        <p:txBody>
          <a:bodyPr/>
          <a:lstStyle/>
          <a:p>
            <a:r>
              <a:rPr lang="en-GB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Dealing with inappropriate </a:t>
            </a:r>
            <a:r>
              <a:rPr lang="en-GB" sz="5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28800"/>
            <a:ext cx="10363826" cy="4724399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What </a:t>
            </a:r>
            <a:r>
              <a:rPr lang="en-GB" b="1" dirty="0"/>
              <a:t>to talk about </a:t>
            </a:r>
            <a:endParaRPr lang="en-GB" dirty="0"/>
          </a:p>
          <a:p>
            <a:r>
              <a:rPr lang="en-GB" dirty="0" smtClean="0"/>
              <a:t>They </a:t>
            </a:r>
            <a:r>
              <a:rPr lang="en-GB" dirty="0"/>
              <a:t>can come to you if they see anything that upsets them </a:t>
            </a:r>
          </a:p>
          <a:p>
            <a:r>
              <a:rPr lang="en-GB" dirty="0" smtClean="0"/>
              <a:t>If </a:t>
            </a:r>
            <a:r>
              <a:rPr lang="en-GB" dirty="0"/>
              <a:t>they have seen pornography…that it presents an unrealistic image of sex and relationships </a:t>
            </a:r>
          </a:p>
          <a:p>
            <a:r>
              <a:rPr lang="en-GB" dirty="0" smtClean="0"/>
              <a:t>The </a:t>
            </a:r>
            <a:r>
              <a:rPr lang="en-GB" dirty="0"/>
              <a:t>importance of respect for each other and the meaning of consent </a:t>
            </a:r>
            <a:endParaRPr lang="en-GB" dirty="0" smtClean="0"/>
          </a:p>
          <a:p>
            <a:endParaRPr lang="en-GB" b="1" dirty="0"/>
          </a:p>
          <a:p>
            <a:r>
              <a:rPr lang="en-GB" b="1" dirty="0" smtClean="0"/>
              <a:t>Top </a:t>
            </a:r>
            <a:r>
              <a:rPr lang="en-GB" b="1" dirty="0"/>
              <a:t>tips / tools to use </a:t>
            </a:r>
            <a:endParaRPr lang="en-GB" dirty="0"/>
          </a:p>
          <a:p>
            <a:r>
              <a:rPr lang="en-GB" dirty="0" smtClean="0"/>
              <a:t>Parental </a:t>
            </a:r>
            <a:r>
              <a:rPr lang="en-GB" dirty="0"/>
              <a:t>controls on home broadband </a:t>
            </a:r>
          </a:p>
          <a:p>
            <a:r>
              <a:rPr lang="en-GB" dirty="0" smtClean="0"/>
              <a:t>Content </a:t>
            </a:r>
            <a:r>
              <a:rPr lang="en-GB" dirty="0"/>
              <a:t>lock on mobile networks </a:t>
            </a:r>
          </a:p>
          <a:p>
            <a:r>
              <a:rPr lang="en-GB" dirty="0" smtClean="0"/>
              <a:t>Safe </a:t>
            </a:r>
            <a:r>
              <a:rPr lang="en-GB" dirty="0"/>
              <a:t>search on Google (&amp; other browsers) &amp; YouTube; child –friendly search engines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7" y="4088852"/>
            <a:ext cx="2962274" cy="16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Inappropriate CONTENT</a:t>
            </a:r>
            <a:endParaRPr lang="en-GB" sz="6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09892"/>
            <a:ext cx="10363826" cy="42496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There are “bad” parts of the Internet, just as there are “bad” parts of town.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Shield your child with: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rgbClr val="4C4C4C"/>
                </a:solidFill>
              </a:rPr>
              <a:t>parental control software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rgbClr val="4C4C4C"/>
                </a:solidFill>
              </a:rPr>
              <a:t>child-friendly search engines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rgbClr val="4C4C4C"/>
                </a:solidFill>
              </a:rPr>
              <a:t>bookmarks to favorite sites</a:t>
            </a:r>
            <a:br>
              <a:rPr lang="en-US" altLang="en-US" sz="2800" dirty="0">
                <a:solidFill>
                  <a:srgbClr val="4C4C4C"/>
                </a:solidFill>
              </a:rPr>
            </a:br>
            <a:endParaRPr lang="en-US" altLang="en-US" sz="2800" dirty="0">
              <a:solidFill>
                <a:srgbClr val="4C4C4C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Teach your child what to do if </a:t>
            </a:r>
            <a:r>
              <a:rPr lang="en-US" altLang="en-US" sz="3200" dirty="0" err="1" smtClean="0">
                <a:solidFill>
                  <a:srgbClr val="4C4C4C"/>
                </a:solidFill>
              </a:rPr>
              <a:t>he/She</a:t>
            </a:r>
            <a:r>
              <a:rPr lang="en-US" altLang="en-US" sz="3200" dirty="0" smtClean="0">
                <a:solidFill>
                  <a:srgbClr val="4C4C4C"/>
                </a:solidFill>
              </a:rPr>
              <a:t> </a:t>
            </a:r>
            <a:r>
              <a:rPr lang="en-US" altLang="en-US" sz="3200" dirty="0">
                <a:solidFill>
                  <a:srgbClr val="4C4C4C"/>
                </a:solidFill>
              </a:rPr>
              <a:t>accidentally views disturbing content</a:t>
            </a:r>
            <a:r>
              <a:rPr lang="en-US" altLang="en-US" sz="3200" dirty="0" smtClean="0">
                <a:solidFill>
                  <a:srgbClr val="4C4C4C"/>
                </a:solidFill>
              </a:rPr>
              <a:t>.</a:t>
            </a:r>
            <a:endParaRPr lang="en-US" altLang="en-US" sz="3200" dirty="0">
              <a:solidFill>
                <a:srgbClr val="4C4C4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2528169"/>
            <a:ext cx="3422650" cy="1955800"/>
          </a:xfrm>
          <a:prstGeom prst="rect">
            <a:avLst/>
          </a:prstGeom>
        </p:spPr>
      </p:pic>
      <p:sp>
        <p:nvSpPr>
          <p:cNvPr id="5" name="AutoShape 2" descr="Image result for swiggle.org.u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220" y="5321300"/>
            <a:ext cx="1823164" cy="1436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86103" y="6024167"/>
            <a:ext cx="2328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https://swiggle.org.uk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33259" y="4533302"/>
            <a:ext cx="2335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https://www.kiddle.co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8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Dealing with inappropriate </a:t>
            </a:r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CONTACT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5425" y="1828800"/>
            <a:ext cx="112554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Dealing with inappropriate </a:t>
            </a:r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892300"/>
            <a:ext cx="10363826" cy="4724399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What </a:t>
            </a:r>
            <a:r>
              <a:rPr lang="en-GB" b="1" dirty="0"/>
              <a:t>to talk about </a:t>
            </a:r>
            <a:endParaRPr lang="en-GB" dirty="0"/>
          </a:p>
          <a:p>
            <a:r>
              <a:rPr lang="en-GB" dirty="0" smtClean="0"/>
              <a:t>Sometimes </a:t>
            </a:r>
            <a:r>
              <a:rPr lang="en-GB" dirty="0"/>
              <a:t>people hide behind fake profiles for dishonest reasons </a:t>
            </a:r>
          </a:p>
          <a:p>
            <a:r>
              <a:rPr lang="en-GB" dirty="0" smtClean="0"/>
              <a:t>Agree </a:t>
            </a:r>
            <a:r>
              <a:rPr lang="en-GB" dirty="0"/>
              <a:t>how they will respond to requests from people they don’t know in real life </a:t>
            </a:r>
          </a:p>
          <a:p>
            <a:r>
              <a:rPr lang="en-GB" dirty="0" smtClean="0"/>
              <a:t>Never </a:t>
            </a:r>
            <a:r>
              <a:rPr lang="en-GB" dirty="0"/>
              <a:t>ever to meet up with anyone they don’t know in real life </a:t>
            </a:r>
          </a:p>
          <a:p>
            <a:endParaRPr lang="en-GB" dirty="0" smtClean="0"/>
          </a:p>
          <a:p>
            <a:r>
              <a:rPr lang="en-GB" b="1" dirty="0" smtClean="0"/>
              <a:t>Top </a:t>
            </a:r>
            <a:r>
              <a:rPr lang="en-GB" b="1" dirty="0"/>
              <a:t>tips / tools to use </a:t>
            </a:r>
            <a:endParaRPr lang="en-GB" dirty="0"/>
          </a:p>
          <a:p>
            <a:r>
              <a:rPr lang="en-GB" dirty="0" smtClean="0"/>
              <a:t>Set </a:t>
            </a:r>
            <a:r>
              <a:rPr lang="en-GB" dirty="0"/>
              <a:t>up safe social media profiles that don’t share personal information </a:t>
            </a:r>
          </a:p>
          <a:p>
            <a:r>
              <a:rPr lang="en-GB" dirty="0" smtClean="0"/>
              <a:t>Turn </a:t>
            </a:r>
            <a:r>
              <a:rPr lang="en-GB" dirty="0"/>
              <a:t>off geo location settings on devices </a:t>
            </a:r>
          </a:p>
          <a:p>
            <a:r>
              <a:rPr lang="en-GB" dirty="0" smtClean="0"/>
              <a:t>Use </a:t>
            </a:r>
            <a:r>
              <a:rPr lang="en-GB" dirty="0"/>
              <a:t>the strongest privacy settings on social media </a:t>
            </a:r>
          </a:p>
          <a:p>
            <a:r>
              <a:rPr lang="en-GB" dirty="0" smtClean="0"/>
              <a:t>Learn </a:t>
            </a:r>
            <a:r>
              <a:rPr lang="en-GB" dirty="0"/>
              <a:t>how to report / block/ mute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25" y="5283201"/>
            <a:ext cx="2783256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Dealing with inappropriate </a:t>
            </a:r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CONDUCT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8475" y="1950640"/>
            <a:ext cx="11271783" cy="47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Cyberbullying</a:t>
            </a:r>
            <a:endParaRPr lang="en-GB" sz="72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384320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4C4C4C"/>
                </a:solidFill>
              </a:rPr>
              <a:t>Posting or forwarding a private text </a:t>
            </a:r>
            <a:br>
              <a:rPr lang="en-US" altLang="en-US" sz="3600" dirty="0">
                <a:solidFill>
                  <a:srgbClr val="4C4C4C"/>
                </a:solidFill>
              </a:rPr>
            </a:br>
            <a:r>
              <a:rPr lang="en-US" altLang="en-US" sz="3600" dirty="0">
                <a:solidFill>
                  <a:srgbClr val="4C4C4C"/>
                </a:solidFill>
              </a:rPr>
              <a:t>or embarrassing image to others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4C4C4C"/>
                </a:solidFill>
              </a:rPr>
              <a:t>Tricking someone into revealing embarrassing information and forwarding it to others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4C4C4C"/>
                </a:solidFill>
              </a:rPr>
              <a:t>Spreading malicious rumors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4C4C4C"/>
                </a:solidFill>
              </a:rPr>
              <a:t>Stealing passwords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Protecting Against Cyberbullying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98792"/>
            <a:ext cx="10363826" cy="41099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900" dirty="0">
                <a:solidFill>
                  <a:srgbClr val="4C4C4C"/>
                </a:solidFill>
              </a:rPr>
              <a:t>Never respond to unkind remarks.</a:t>
            </a:r>
          </a:p>
          <a:p>
            <a:pPr>
              <a:lnSpc>
                <a:spcPct val="90000"/>
              </a:lnSpc>
            </a:pPr>
            <a:r>
              <a:rPr lang="en-US" altLang="en-US" sz="3900" dirty="0">
                <a:solidFill>
                  <a:srgbClr val="4C4C4C"/>
                </a:solidFill>
              </a:rPr>
              <a:t>Don’t participate in cyberbullying.</a:t>
            </a:r>
          </a:p>
          <a:p>
            <a:pPr>
              <a:lnSpc>
                <a:spcPct val="90000"/>
              </a:lnSpc>
            </a:pPr>
            <a:r>
              <a:rPr lang="en-US" altLang="en-US" sz="3900" dirty="0">
                <a:solidFill>
                  <a:srgbClr val="4C4C4C"/>
                </a:solidFill>
              </a:rPr>
              <a:t>Block the cyberbully.</a:t>
            </a:r>
          </a:p>
          <a:p>
            <a:pPr>
              <a:lnSpc>
                <a:spcPct val="90000"/>
              </a:lnSpc>
            </a:pPr>
            <a:r>
              <a:rPr lang="en-US" altLang="en-US" sz="3900" dirty="0">
                <a:solidFill>
                  <a:srgbClr val="4C4C4C"/>
                </a:solidFill>
              </a:rPr>
              <a:t>Tell a trusted adult.</a:t>
            </a:r>
          </a:p>
          <a:p>
            <a:pPr>
              <a:lnSpc>
                <a:spcPct val="90000"/>
              </a:lnSpc>
            </a:pPr>
            <a:r>
              <a:rPr lang="en-US" altLang="en-US" sz="3900" dirty="0">
                <a:solidFill>
                  <a:srgbClr val="4C4C4C"/>
                </a:solidFill>
              </a:rPr>
              <a:t>Save the posts.</a:t>
            </a:r>
          </a:p>
          <a:p>
            <a:pPr>
              <a:lnSpc>
                <a:spcPct val="90000"/>
              </a:lnSpc>
            </a:pPr>
            <a:r>
              <a:rPr lang="en-US" altLang="en-US" sz="3900" dirty="0">
                <a:solidFill>
                  <a:srgbClr val="4C4C4C"/>
                </a:solidFill>
              </a:rPr>
              <a:t>Notify law enforcement, if appropriate.</a:t>
            </a:r>
          </a:p>
          <a:p>
            <a:pPr>
              <a:lnSpc>
                <a:spcPct val="90000"/>
              </a:lnSpc>
            </a:pPr>
            <a:r>
              <a:rPr lang="en-US" altLang="en-US" sz="3900" dirty="0">
                <a:solidFill>
                  <a:srgbClr val="4C4C4C"/>
                </a:solidFill>
              </a:rPr>
              <a:t>Notify your child’s school, if appropriate.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1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475" y="135917"/>
            <a:ext cx="10364451" cy="1596177"/>
          </a:xfrm>
        </p:spPr>
        <p:txBody>
          <a:bodyPr/>
          <a:lstStyle/>
          <a:p>
            <a:r>
              <a:rPr lang="en-GB" sz="72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</a:t>
            </a:r>
            <a:r>
              <a:rPr lang="en-GB" sz="72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Goals for the Session </a:t>
            </a:r>
            <a:endParaRPr lang="en-GB" dirty="0"/>
          </a:p>
        </p:txBody>
      </p:sp>
      <p:pic>
        <p:nvPicPr>
          <p:cNvPr id="5" name="Picture 12" descr="shutterstock_54371008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1594405"/>
            <a:ext cx="2603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93526" cy="34241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4C4C4C"/>
                </a:solidFill>
              </a:rPr>
              <a:t>To understand what our children </a:t>
            </a:r>
            <a:br>
              <a:rPr lang="en-US" altLang="en-US" dirty="0">
                <a:solidFill>
                  <a:srgbClr val="4C4C4C"/>
                </a:solidFill>
              </a:rPr>
            </a:br>
            <a:r>
              <a:rPr lang="en-US" altLang="en-US" dirty="0">
                <a:solidFill>
                  <a:srgbClr val="4C4C4C"/>
                </a:solidFill>
              </a:rPr>
              <a:t>are doing online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4C4C4C"/>
                </a:solidFill>
              </a:rPr>
              <a:t>To keep our children safe when </a:t>
            </a:r>
            <a:br>
              <a:rPr lang="en-US" altLang="en-US" dirty="0">
                <a:solidFill>
                  <a:srgbClr val="4C4C4C"/>
                </a:solidFill>
              </a:rPr>
            </a:br>
            <a:r>
              <a:rPr lang="en-US" altLang="en-US" dirty="0">
                <a:solidFill>
                  <a:srgbClr val="4C4C4C"/>
                </a:solidFill>
              </a:rPr>
              <a:t>they’re online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4C4C4C"/>
                </a:solidFill>
              </a:rPr>
              <a:t>To teach our children to make smart choices when they’re online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4C4C4C"/>
                </a:solidFill>
              </a:rPr>
              <a:t>To start a discussion about </a:t>
            </a:r>
            <a:r>
              <a:rPr lang="en-US" altLang="en-US" dirty="0" smtClean="0">
                <a:solidFill>
                  <a:srgbClr val="4C4C4C"/>
                </a:solidFill>
              </a:rPr>
              <a:t>Online </a:t>
            </a:r>
            <a:r>
              <a:rPr lang="en-US" altLang="en-US" dirty="0">
                <a:solidFill>
                  <a:srgbClr val="4C4C4C"/>
                </a:solidFill>
              </a:rPr>
              <a:t>safety that we continue with our families and others </a:t>
            </a:r>
            <a:r>
              <a:rPr lang="en-US" altLang="en-US" dirty="0" smtClean="0">
                <a:solidFill>
                  <a:srgbClr val="4C4C4C"/>
                </a:solidFill>
              </a:rPr>
              <a:t>beyond today</a:t>
            </a:r>
            <a:endParaRPr lang="en-US" altLang="en-US" dirty="0">
              <a:solidFill>
                <a:srgbClr val="4C4C4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3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Dealing with inappropriate </a:t>
            </a:r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CONDUCT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828800"/>
            <a:ext cx="10363826" cy="4825999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</a:t>
            </a:r>
            <a:r>
              <a:rPr lang="en-GB" b="1" dirty="0"/>
              <a:t>to talk about </a:t>
            </a:r>
            <a:endParaRPr lang="en-GB" dirty="0"/>
          </a:p>
          <a:p>
            <a:r>
              <a:rPr lang="en-GB" dirty="0" smtClean="0"/>
              <a:t>Talk </a:t>
            </a:r>
            <a:r>
              <a:rPr lang="en-GB" dirty="0"/>
              <a:t>to a trusted adult if they experience anything upsetting online </a:t>
            </a:r>
          </a:p>
          <a:p>
            <a:r>
              <a:rPr lang="en-GB" dirty="0" smtClean="0"/>
              <a:t>Think </a:t>
            </a:r>
            <a:r>
              <a:rPr lang="en-GB" dirty="0"/>
              <a:t>carefully about sharing images of others </a:t>
            </a:r>
          </a:p>
          <a:p>
            <a:r>
              <a:rPr lang="en-GB" dirty="0" smtClean="0"/>
              <a:t>Be </a:t>
            </a:r>
            <a:r>
              <a:rPr lang="en-GB" dirty="0"/>
              <a:t>responsible online, remembering they are creating their own digital footprint </a:t>
            </a:r>
          </a:p>
          <a:p>
            <a:endParaRPr lang="en-GB" dirty="0" smtClean="0"/>
          </a:p>
          <a:p>
            <a:r>
              <a:rPr lang="en-GB" b="1" dirty="0" smtClean="0"/>
              <a:t>Top </a:t>
            </a:r>
            <a:r>
              <a:rPr lang="en-GB" b="1" dirty="0"/>
              <a:t>tips / tools to use </a:t>
            </a:r>
            <a:endParaRPr lang="en-GB" dirty="0"/>
          </a:p>
          <a:p>
            <a:r>
              <a:rPr lang="en-GB" dirty="0" smtClean="0"/>
              <a:t>Report </a:t>
            </a:r>
            <a:r>
              <a:rPr lang="en-GB" dirty="0"/>
              <a:t>inappropriate posts/content to the social media providers </a:t>
            </a:r>
          </a:p>
          <a:p>
            <a:r>
              <a:rPr lang="en-GB" dirty="0" smtClean="0"/>
              <a:t>Think </a:t>
            </a:r>
            <a:r>
              <a:rPr lang="en-GB" dirty="0"/>
              <a:t>carefully about using monitoring apps that identify inappropriate behaviour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Sexual Predators</a:t>
            </a:r>
            <a:endParaRPr lang="en-GB" sz="6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4C4C4C"/>
                </a:solidFill>
              </a:rPr>
              <a:t>Masquerade as other children or kindly adults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4C4C4C"/>
                </a:solidFill>
              </a:rPr>
              <a:t>Trick children into revealing personal information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4C4C4C"/>
                </a:solidFill>
              </a:rPr>
              <a:t>Lure children and teenagers into meeting them in person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Keep personal information private…..</a:t>
            </a:r>
            <a:endParaRPr lang="en-GB" sz="4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79600"/>
            <a:ext cx="6972926" cy="391159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Never reveal: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4C4C4C"/>
                </a:solidFill>
              </a:rPr>
              <a:t>Name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4C4C4C"/>
                </a:solidFill>
              </a:rPr>
              <a:t>Address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4C4C4C"/>
                </a:solidFill>
              </a:rPr>
              <a:t>Phone number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4C4C4C"/>
                </a:solidFill>
              </a:rPr>
              <a:t>School name</a:t>
            </a:r>
            <a:br>
              <a:rPr lang="en-US" altLang="en-US" sz="2800" dirty="0">
                <a:solidFill>
                  <a:srgbClr val="4C4C4C"/>
                </a:solidFill>
              </a:rPr>
            </a:br>
            <a:endParaRPr lang="en-US" altLang="en-US" sz="2800" dirty="0">
              <a:solidFill>
                <a:srgbClr val="4C4C4C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Don’t post or send photographs of yourself.</a:t>
            </a:r>
          </a:p>
          <a:p>
            <a:pPr>
              <a:lnSpc>
                <a:spcPct val="8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Choose a nondescript screen name.</a:t>
            </a:r>
          </a:p>
          <a:p>
            <a:endParaRPr lang="en-GB" dirty="0"/>
          </a:p>
        </p:txBody>
      </p:sp>
      <p:pic>
        <p:nvPicPr>
          <p:cNvPr id="4" name="Picture 7" descr="shutterstock_59081437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80" y="2811592"/>
            <a:ext cx="3692819" cy="244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75" y="123217"/>
            <a:ext cx="10364451" cy="1596177"/>
          </a:xfrm>
        </p:spPr>
        <p:txBody>
          <a:bodyPr>
            <a:normAutofit/>
          </a:bodyPr>
          <a:lstStyle/>
          <a:p>
            <a:r>
              <a:rPr lang="en-GB" sz="4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children taught in school</a:t>
            </a:r>
            <a:endParaRPr lang="en-GB" sz="4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8300" y="1610172"/>
            <a:ext cx="11193042" cy="5146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4575" y="1240840"/>
            <a:ext cx="298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https://www.thinkuknow.co.uk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6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59" y="80223"/>
            <a:ext cx="10364451" cy="1596177"/>
          </a:xfrm>
        </p:spPr>
        <p:txBody>
          <a:bodyPr>
            <a:normAutofit/>
          </a:bodyPr>
          <a:lstStyle/>
          <a:p>
            <a:r>
              <a:rPr lang="en-GB" sz="6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Controlling Tech Time</a:t>
            </a:r>
            <a:endParaRPr lang="en-GB" sz="6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3486" y="1676400"/>
            <a:ext cx="11736398" cy="48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Controlling Tech Time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6074" y="1770192"/>
            <a:ext cx="7392026" cy="4719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And </a:t>
            </a:r>
            <a:r>
              <a:rPr lang="en-GB" dirty="0"/>
              <a:t>there are tactics you can put in place to help manage their screen time…. </a:t>
            </a:r>
          </a:p>
          <a:p>
            <a:r>
              <a:rPr lang="en-GB" b="1" dirty="0"/>
              <a:t>1.Set a good example </a:t>
            </a:r>
            <a:endParaRPr lang="en-GB" dirty="0"/>
          </a:p>
          <a:p>
            <a:r>
              <a:rPr lang="en-GB" b="1" dirty="0"/>
              <a:t>2.Talk together about the time spent online </a:t>
            </a:r>
            <a:endParaRPr lang="en-GB" dirty="0"/>
          </a:p>
          <a:p>
            <a:r>
              <a:rPr lang="en-GB" b="1" dirty="0"/>
              <a:t>3.Agree on appropriate length of time they can use their device </a:t>
            </a:r>
            <a:endParaRPr lang="en-GB" dirty="0"/>
          </a:p>
          <a:p>
            <a:r>
              <a:rPr lang="en-GB" b="1" dirty="0"/>
              <a:t>4.Get the whole family to unplug &amp; create screen free zones </a:t>
            </a:r>
            <a:endParaRPr lang="en-GB" dirty="0"/>
          </a:p>
          <a:p>
            <a:r>
              <a:rPr lang="en-GB" b="1" dirty="0"/>
              <a:t>5.Use technology / apps to help manage screen time e.g. Forest App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75" y="2476500"/>
            <a:ext cx="4207525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 how to use privacy settings</a:t>
            </a:r>
            <a:endParaRPr lang="en-GB" sz="6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163426" cy="34241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000" dirty="0">
                <a:solidFill>
                  <a:srgbClr val="4C4C4C"/>
                </a:solidFill>
              </a:rPr>
              <a:t>Become familiar with the websites your child visits.</a:t>
            </a:r>
          </a:p>
          <a:p>
            <a:pPr>
              <a:lnSpc>
                <a:spcPct val="80000"/>
              </a:lnSpc>
            </a:pPr>
            <a:r>
              <a:rPr lang="en-US" altLang="en-US" sz="4000" dirty="0">
                <a:solidFill>
                  <a:srgbClr val="4C4C4C"/>
                </a:solidFill>
              </a:rPr>
              <a:t>Read privacy policies.</a:t>
            </a:r>
          </a:p>
          <a:p>
            <a:pPr>
              <a:lnSpc>
                <a:spcPct val="80000"/>
              </a:lnSpc>
            </a:pPr>
            <a:r>
              <a:rPr lang="en-US" altLang="en-US" sz="4000" dirty="0">
                <a:solidFill>
                  <a:srgbClr val="4C4C4C"/>
                </a:solidFill>
              </a:rPr>
              <a:t>Settings should be “private.”</a:t>
            </a:r>
          </a:p>
          <a:p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3"/>
          <a:stretch>
            <a:fillRect/>
          </a:stretch>
        </p:blipFill>
        <p:spPr bwMode="auto">
          <a:xfrm>
            <a:off x="7086600" y="3434532"/>
            <a:ext cx="4960828" cy="269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301017"/>
            <a:ext cx="10364451" cy="1596177"/>
          </a:xfrm>
        </p:spPr>
        <p:txBody>
          <a:bodyPr>
            <a:normAutofit/>
          </a:bodyPr>
          <a:lstStyle/>
          <a:p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Basic ways to keep your child safe</a:t>
            </a:r>
            <a:endParaRPr lang="en-GB" sz="5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95592"/>
            <a:ext cx="10363826" cy="4605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Sign an “Internet Safety Contract.”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Keep the computer in a public area </a:t>
            </a:r>
            <a:br>
              <a:rPr lang="en-US" altLang="en-US" sz="3200" dirty="0">
                <a:solidFill>
                  <a:srgbClr val="4C4C4C"/>
                </a:solidFill>
              </a:rPr>
            </a:br>
            <a:r>
              <a:rPr lang="en-US" altLang="en-US" sz="3200" dirty="0">
                <a:solidFill>
                  <a:srgbClr val="4C4C4C"/>
                </a:solidFill>
              </a:rPr>
              <a:t>of your home.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Set a time limit for computer use.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Become familiar with the sites your child visits.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Know your child’s online “friends.”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Know your child’s passwords.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Keep your security software up to date.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4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Basic </a:t>
            </a:r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online rules for children……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33692"/>
            <a:ext cx="10363826" cy="44909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Never give out identifying information.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Never write or post anything you wouldn’t be comfortable with the whole world seeing.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Treat others online as you would treat them in person.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Never share your password.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Never open an email or click on a link from someone you don’t know.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Never download or click on anything without checking with me or another trusted adult first.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5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Helping Parents keep their children safe online  </a:t>
            </a:r>
            <a:endParaRPr lang="en-GB" sz="5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495418"/>
            <a:ext cx="5200650" cy="1085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2675" y="3581268"/>
            <a:ext cx="2249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http://parentinfo.org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7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“My kids know more about the internet than I do…..”</a:t>
            </a:r>
            <a:endParaRPr lang="en-GB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5739" y="2214694"/>
            <a:ext cx="8282607" cy="44241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859" y="1845362"/>
            <a:ext cx="4565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www.youtube.com/watch?v=ytcAf2-yIFc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 useful support services</a:t>
            </a:r>
            <a:endParaRPr lang="en-GB" sz="60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0150" y="1981200"/>
            <a:ext cx="1189076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 Top Tips</a:t>
            </a:r>
            <a:endParaRPr lang="en-GB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www.youtube.com/watch?v=sz4EyUMUTro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5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www.independent.co.uk/news/uk/home-news/facebook-fraud-risk-personal-information-like-page-data-to-go-short-film-a7120061.html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2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75" y="194523"/>
            <a:ext cx="10364451" cy="1596177"/>
          </a:xfrm>
        </p:spPr>
        <p:txBody>
          <a:bodyPr/>
          <a:lstStyle/>
          <a:p>
            <a:r>
              <a:rPr lang="en-GB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Penetration rate: Years to reach c.50m users</a:t>
            </a:r>
            <a:endParaRPr lang="en-GB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7608" y="1790700"/>
            <a:ext cx="7359129" cy="485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50" y="2700337"/>
            <a:ext cx="25527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75617"/>
            <a:ext cx="10364451" cy="1596177"/>
          </a:xfrm>
        </p:spPr>
        <p:txBody>
          <a:bodyPr>
            <a:normAutofit/>
          </a:bodyPr>
          <a:lstStyle/>
          <a:p>
            <a:r>
              <a:rPr lang="en-GB" sz="4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children do online…..</a:t>
            </a:r>
            <a:endParaRPr lang="en-GB" sz="4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65300"/>
            <a:ext cx="10363826" cy="459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C4C4C"/>
                </a:solidFill>
              </a:rPr>
              <a:t>Visit virtual worlds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C4C4C"/>
                </a:solidFill>
              </a:rPr>
              <a:t>Play multiuser games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C4C4C"/>
                </a:solidFill>
              </a:rPr>
              <a:t>Text or instant message </a:t>
            </a:r>
            <a:br>
              <a:rPr lang="en-US" altLang="en-US" sz="2400" dirty="0">
                <a:solidFill>
                  <a:srgbClr val="4C4C4C"/>
                </a:solidFill>
              </a:rPr>
            </a:br>
            <a:r>
              <a:rPr lang="en-US" altLang="en-US" sz="2400" dirty="0">
                <a:solidFill>
                  <a:srgbClr val="4C4C4C"/>
                </a:solidFill>
              </a:rPr>
              <a:t>one another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C4C4C"/>
                </a:solidFill>
              </a:rPr>
              <a:t>Post profiles and interact </a:t>
            </a:r>
            <a:br>
              <a:rPr lang="en-US" altLang="en-US" sz="2400" dirty="0">
                <a:solidFill>
                  <a:srgbClr val="4C4C4C"/>
                </a:solidFill>
              </a:rPr>
            </a:br>
            <a:r>
              <a:rPr lang="en-US" altLang="en-US" sz="2400" dirty="0">
                <a:solidFill>
                  <a:srgbClr val="4C4C4C"/>
                </a:solidFill>
              </a:rPr>
              <a:t>with others on social </a:t>
            </a:r>
            <a:br>
              <a:rPr lang="en-US" altLang="en-US" sz="2400" dirty="0">
                <a:solidFill>
                  <a:srgbClr val="4C4C4C"/>
                </a:solidFill>
              </a:rPr>
            </a:br>
            <a:r>
              <a:rPr lang="en-US" altLang="en-US" sz="2400" dirty="0">
                <a:solidFill>
                  <a:srgbClr val="4C4C4C"/>
                </a:solidFill>
              </a:rPr>
              <a:t>networking sites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C4C4C"/>
                </a:solidFill>
              </a:rPr>
              <a:t>View and post videos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C4C4C"/>
                </a:solidFill>
              </a:rPr>
              <a:t>Download music, movies, </a:t>
            </a:r>
            <a:br>
              <a:rPr lang="en-US" altLang="en-US" sz="2400" dirty="0">
                <a:solidFill>
                  <a:srgbClr val="4C4C4C"/>
                </a:solidFill>
              </a:rPr>
            </a:br>
            <a:r>
              <a:rPr lang="en-US" altLang="en-US" sz="2400" dirty="0">
                <a:solidFill>
                  <a:srgbClr val="4C4C4C"/>
                </a:solidFill>
              </a:rPr>
              <a:t>and more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C4C4C"/>
                </a:solidFill>
              </a:rPr>
              <a:t>Create and upload art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4C4C4C"/>
                </a:solidFill>
              </a:rPr>
              <a:t>Do research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6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lots of positives….</a:t>
            </a:r>
            <a:endParaRPr lang="en-GB" sz="6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941233"/>
            <a:ext cx="9944100" cy="47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75617"/>
            <a:ext cx="10364451" cy="1807183"/>
          </a:xfrm>
        </p:spPr>
        <p:txBody>
          <a:bodyPr>
            <a:normAutofit/>
          </a:bodyPr>
          <a:lstStyle/>
          <a:p>
            <a:r>
              <a:rPr lang="en-GB" sz="4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technology can affect children’s development</a:t>
            </a:r>
            <a:endParaRPr lang="en-GB" sz="4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389" y="1930400"/>
            <a:ext cx="11707222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there are of course risks…..</a:t>
            </a:r>
            <a:endParaRPr lang="en-GB" sz="6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Cyberbullying</a:t>
            </a:r>
          </a:p>
          <a:p>
            <a:pPr>
              <a:lnSpc>
                <a:spcPct val="11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Disturbing content</a:t>
            </a:r>
          </a:p>
          <a:p>
            <a:pPr>
              <a:lnSpc>
                <a:spcPct val="11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Viruses and spyware</a:t>
            </a:r>
          </a:p>
          <a:p>
            <a:pPr>
              <a:lnSpc>
                <a:spcPct val="110000"/>
              </a:lnSpc>
            </a:pPr>
            <a:r>
              <a:rPr lang="en-US" altLang="en-US" sz="3200" dirty="0">
                <a:solidFill>
                  <a:srgbClr val="4C4C4C"/>
                </a:solidFill>
              </a:rPr>
              <a:t>Sexual predators</a:t>
            </a:r>
          </a:p>
          <a:p>
            <a:r>
              <a:rPr lang="en-GB" sz="3200" dirty="0" smtClean="0"/>
              <a:t>Personal data misuse</a:t>
            </a:r>
          </a:p>
          <a:p>
            <a:r>
              <a:rPr lang="en-GB" sz="3200" dirty="0" smtClean="0"/>
              <a:t>Sexual harassment ‘sexting’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5687" y="3244334"/>
            <a:ext cx="4896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</a:t>
            </a:r>
            <a:r>
              <a:rPr lang="en-GB" dirty="0" smtClean="0">
                <a:hlinkClick r:id="rId2"/>
              </a:rPr>
              <a:t>IOOn2wR8bU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6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492</TotalTime>
  <Words>704</Words>
  <Application>Microsoft Office PowerPoint</Application>
  <PresentationFormat>Widescreen</PresentationFormat>
  <Paragraphs>134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Tw Cen MT</vt:lpstr>
      <vt:lpstr>Droplet</vt:lpstr>
      <vt:lpstr>Online Safety  Information EvenT</vt:lpstr>
      <vt:lpstr>Welcome  Goals for the Session </vt:lpstr>
      <vt:lpstr>“My kids know more about the internet than I do…..”</vt:lpstr>
      <vt:lpstr>Penetration rate: Years to reach c.50m users</vt:lpstr>
      <vt:lpstr>What children do online…..</vt:lpstr>
      <vt:lpstr>There are lots of positives….</vt:lpstr>
      <vt:lpstr>But technology can affect children’s development</vt:lpstr>
      <vt:lpstr>PowerPoint Presentation</vt:lpstr>
      <vt:lpstr>And there are of course risks…..</vt:lpstr>
      <vt:lpstr>Risks parents are concerned about</vt:lpstr>
      <vt:lpstr>Risk is not harm.  Positive action can limit risks becoming harmful</vt:lpstr>
      <vt:lpstr>Dealing with inappropriate CONTENT</vt:lpstr>
      <vt:lpstr>Dealing with inappropriate CONTENT</vt:lpstr>
      <vt:lpstr>Inappropriate CONTENT</vt:lpstr>
      <vt:lpstr>Dealing with inappropriate CONTACT</vt:lpstr>
      <vt:lpstr>Dealing with inappropriate CONTACT</vt:lpstr>
      <vt:lpstr>Dealing with inappropriate CONDUCT</vt:lpstr>
      <vt:lpstr>Cyberbullying</vt:lpstr>
      <vt:lpstr>Protecting Against Cyberbullying</vt:lpstr>
      <vt:lpstr>Dealing with inappropriate CONDUCT</vt:lpstr>
      <vt:lpstr>Sexual Predators</vt:lpstr>
      <vt:lpstr>Keep personal information private…..</vt:lpstr>
      <vt:lpstr>What are children taught in school</vt:lpstr>
      <vt:lpstr>Controlling Tech Time</vt:lpstr>
      <vt:lpstr>Controlling Tech Time</vt:lpstr>
      <vt:lpstr>Learn how to use privacy settings</vt:lpstr>
      <vt:lpstr>Basic ways to keep your child safe</vt:lpstr>
      <vt:lpstr>Basic online rules for children……</vt:lpstr>
      <vt:lpstr>Helping Parents keep their children safe online  </vt:lpstr>
      <vt:lpstr>Other useful support services</vt:lpstr>
      <vt:lpstr>Summary Top Tips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 Information Evening</dc:title>
  <dc:creator>Michelle MacPhee</dc:creator>
  <cp:lastModifiedBy>Michelle MacPhee</cp:lastModifiedBy>
  <cp:revision>21</cp:revision>
  <dcterms:created xsi:type="dcterms:W3CDTF">2018-05-14T12:33:19Z</dcterms:created>
  <dcterms:modified xsi:type="dcterms:W3CDTF">2018-05-16T13:00:10Z</dcterms:modified>
</cp:coreProperties>
</file>